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8"/>
  </p:notesMasterIdLst>
  <p:handoutMasterIdLst>
    <p:handoutMasterId r:id="rId59"/>
  </p:handoutMasterIdLst>
  <p:sldIdLst>
    <p:sldId id="257" r:id="rId2"/>
    <p:sldId id="262" r:id="rId3"/>
    <p:sldId id="269" r:id="rId4"/>
    <p:sldId id="265" r:id="rId5"/>
    <p:sldId id="266" r:id="rId6"/>
    <p:sldId id="267" r:id="rId7"/>
    <p:sldId id="272" r:id="rId8"/>
    <p:sldId id="270" r:id="rId9"/>
    <p:sldId id="268" r:id="rId10"/>
    <p:sldId id="273" r:id="rId11"/>
    <p:sldId id="274" r:id="rId12"/>
    <p:sldId id="275" r:id="rId13"/>
    <p:sldId id="277" r:id="rId14"/>
    <p:sldId id="321" r:id="rId15"/>
    <p:sldId id="323" r:id="rId16"/>
    <p:sldId id="324" r:id="rId17"/>
    <p:sldId id="279" r:id="rId18"/>
    <p:sldId id="326" r:id="rId19"/>
    <p:sldId id="327" r:id="rId20"/>
    <p:sldId id="329" r:id="rId21"/>
    <p:sldId id="328" r:id="rId22"/>
    <p:sldId id="330" r:id="rId23"/>
    <p:sldId id="331" r:id="rId24"/>
    <p:sldId id="332" r:id="rId25"/>
    <p:sldId id="325" r:id="rId26"/>
    <p:sldId id="289" r:id="rId27"/>
    <p:sldId id="318" r:id="rId28"/>
    <p:sldId id="291" r:id="rId29"/>
    <p:sldId id="292" r:id="rId30"/>
    <p:sldId id="293" r:id="rId31"/>
    <p:sldId id="288" r:id="rId32"/>
    <p:sldId id="294" r:id="rId33"/>
    <p:sldId id="295" r:id="rId34"/>
    <p:sldId id="296" r:id="rId35"/>
    <p:sldId id="297" r:id="rId36"/>
    <p:sldId id="304" r:id="rId37"/>
    <p:sldId id="299" r:id="rId38"/>
    <p:sldId id="300" r:id="rId39"/>
    <p:sldId id="301" r:id="rId40"/>
    <p:sldId id="302" r:id="rId41"/>
    <p:sldId id="303" r:id="rId42"/>
    <p:sldId id="305" r:id="rId43"/>
    <p:sldId id="306" r:id="rId44"/>
    <p:sldId id="308" r:id="rId45"/>
    <p:sldId id="309" r:id="rId46"/>
    <p:sldId id="310" r:id="rId47"/>
    <p:sldId id="312" r:id="rId48"/>
    <p:sldId id="313" r:id="rId49"/>
    <p:sldId id="320" r:id="rId50"/>
    <p:sldId id="333" r:id="rId51"/>
    <p:sldId id="314" r:id="rId52"/>
    <p:sldId id="271" r:id="rId53"/>
    <p:sldId id="315" r:id="rId54"/>
    <p:sldId id="316" r:id="rId55"/>
    <p:sldId id="322" r:id="rId56"/>
    <p:sldId id="307" r:id="rId5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27" autoAdjust="0"/>
  </p:normalViewPr>
  <p:slideViewPr>
    <p:cSldViewPr showGuides="1">
      <p:cViewPr>
        <p:scale>
          <a:sx n="66" d="100"/>
          <a:sy n="66" d="100"/>
        </p:scale>
        <p:origin x="1330" y="581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0D0-FE63-41DB-811E-76E7C25427D4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C8114-484F-4863-8182-347EF99C8064}">
      <dgm:prSet phldrT="[Text]" custT="1"/>
      <dgm:spPr/>
      <dgm:t>
        <a:bodyPr/>
        <a:lstStyle/>
        <a:p>
          <a:r>
            <a:rPr lang="en-US" sz="1600" dirty="0"/>
            <a:t>No control &lt;1900s</a:t>
          </a:r>
        </a:p>
      </dgm:t>
    </dgm:pt>
    <dgm:pt modelId="{07123DB1-0AE3-4D0B-ACEE-C366CFC27D13}" type="parTrans" cxnId="{C6AE2E71-60ED-41C5-B53C-739094AED636}">
      <dgm:prSet/>
      <dgm:spPr/>
      <dgm:t>
        <a:bodyPr/>
        <a:lstStyle/>
        <a:p>
          <a:endParaRPr lang="en-US"/>
        </a:p>
      </dgm:t>
    </dgm:pt>
    <dgm:pt modelId="{D42368A1-B666-420B-B1CD-E82FCCA7D3B1}" type="sibTrans" cxnId="{C6AE2E71-60ED-41C5-B53C-739094AED636}">
      <dgm:prSet/>
      <dgm:spPr/>
      <dgm:t>
        <a:bodyPr/>
        <a:lstStyle/>
        <a:p>
          <a:endParaRPr lang="en-US"/>
        </a:p>
      </dgm:t>
    </dgm:pt>
    <dgm:pt modelId="{8D80171F-3091-4862-A468-7008AF8E44DB}">
      <dgm:prSet phldrT="[Text]" custT="1"/>
      <dgm:spPr/>
      <dgm:t>
        <a:bodyPr/>
        <a:lstStyle/>
        <a:p>
          <a:r>
            <a:rPr lang="en-US" sz="1600" dirty="0"/>
            <a:t>Pure Food and Drug Act </a:t>
          </a:r>
        </a:p>
        <a:p>
          <a:r>
            <a:rPr lang="en-US" sz="1600" dirty="0"/>
            <a:t>1906</a:t>
          </a:r>
        </a:p>
        <a:p>
          <a:r>
            <a:rPr lang="en-US" sz="1600" dirty="0"/>
            <a:t>(Roosevelt)</a:t>
          </a:r>
        </a:p>
      </dgm:t>
    </dgm:pt>
    <dgm:pt modelId="{30DE47A9-77E4-4021-A8D4-2C8AEA7F37AF}" type="parTrans" cxnId="{ABDB428A-28F4-4BB5-9636-D638A83C9476}">
      <dgm:prSet/>
      <dgm:spPr/>
      <dgm:t>
        <a:bodyPr/>
        <a:lstStyle/>
        <a:p>
          <a:endParaRPr lang="en-US"/>
        </a:p>
      </dgm:t>
    </dgm:pt>
    <dgm:pt modelId="{1234E29A-ED94-4C69-AFFF-F704BF3B4A6C}" type="sibTrans" cxnId="{ABDB428A-28F4-4BB5-9636-D638A83C9476}">
      <dgm:prSet/>
      <dgm:spPr/>
      <dgm:t>
        <a:bodyPr/>
        <a:lstStyle/>
        <a:p>
          <a:endParaRPr lang="en-US"/>
        </a:p>
      </dgm:t>
    </dgm:pt>
    <dgm:pt modelId="{8EB53CC7-12C7-410E-86E3-1597889D40D2}">
      <dgm:prSet phldrT="[Text]" custT="1"/>
      <dgm:spPr/>
      <dgm:t>
        <a:bodyPr/>
        <a:lstStyle/>
        <a:p>
          <a:r>
            <a:rPr lang="en-US" sz="1600" dirty="0"/>
            <a:t>International Opium </a:t>
          </a:r>
        </a:p>
        <a:p>
          <a:r>
            <a:rPr lang="en-US" sz="1600" dirty="0"/>
            <a:t>Convention </a:t>
          </a:r>
        </a:p>
        <a:p>
          <a:r>
            <a:rPr lang="en-US" sz="1600" dirty="0"/>
            <a:t>1912</a:t>
          </a:r>
        </a:p>
      </dgm:t>
    </dgm:pt>
    <dgm:pt modelId="{FDECA842-7A32-433F-8984-D9F77B15A712}" type="parTrans" cxnId="{332010DF-B378-46C9-8F19-DAB9C39040BB}">
      <dgm:prSet/>
      <dgm:spPr/>
      <dgm:t>
        <a:bodyPr/>
        <a:lstStyle/>
        <a:p>
          <a:endParaRPr lang="en-US"/>
        </a:p>
      </dgm:t>
    </dgm:pt>
    <dgm:pt modelId="{B295B0D0-7A6B-4818-9F23-CB0DF110D4E7}" type="sibTrans" cxnId="{332010DF-B378-46C9-8F19-DAB9C39040BB}">
      <dgm:prSet/>
      <dgm:spPr/>
      <dgm:t>
        <a:bodyPr/>
        <a:lstStyle/>
        <a:p>
          <a:endParaRPr lang="en-US"/>
        </a:p>
      </dgm:t>
    </dgm:pt>
    <dgm:pt modelId="{058E0EBC-DFD6-4411-ABF0-BF4ECDEE6082}">
      <dgm:prSet custT="1"/>
      <dgm:spPr/>
      <dgm:t>
        <a:bodyPr/>
        <a:lstStyle/>
        <a:p>
          <a:r>
            <a:rPr lang="en-US" sz="1600" dirty="0"/>
            <a:t>Harrison Narcotics Tax Act </a:t>
          </a:r>
        </a:p>
        <a:p>
          <a:r>
            <a:rPr lang="en-US" sz="1600" dirty="0"/>
            <a:t>1914</a:t>
          </a:r>
        </a:p>
      </dgm:t>
    </dgm:pt>
    <dgm:pt modelId="{6ED4372E-14CC-4152-8F6B-FBBCF4A5A087}" type="parTrans" cxnId="{0F55EC78-E309-4663-AE5B-D5E42CCDF442}">
      <dgm:prSet/>
      <dgm:spPr/>
      <dgm:t>
        <a:bodyPr/>
        <a:lstStyle/>
        <a:p>
          <a:endParaRPr lang="en-US"/>
        </a:p>
      </dgm:t>
    </dgm:pt>
    <dgm:pt modelId="{EB264651-F5A0-46D8-948D-F7D728C0F14E}" type="sibTrans" cxnId="{0F55EC78-E309-4663-AE5B-D5E42CCDF442}">
      <dgm:prSet/>
      <dgm:spPr/>
      <dgm:t>
        <a:bodyPr/>
        <a:lstStyle/>
        <a:p>
          <a:endParaRPr lang="en-US"/>
        </a:p>
      </dgm:t>
    </dgm:pt>
    <dgm:pt modelId="{40163B1E-9E79-4906-9761-AC0170602390}">
      <dgm:prSet custT="1"/>
      <dgm:spPr/>
      <dgm:t>
        <a:bodyPr/>
        <a:lstStyle/>
        <a:p>
          <a:r>
            <a:rPr lang="en-US" sz="1600" dirty="0"/>
            <a:t>Ban on sale of Heroin 1924</a:t>
          </a:r>
        </a:p>
      </dgm:t>
    </dgm:pt>
    <dgm:pt modelId="{EF0C47FB-2E90-4974-8BB9-4BCD05D33CFD}" type="parTrans" cxnId="{66D7AF75-7802-4438-B79B-6F838E6D66C1}">
      <dgm:prSet/>
      <dgm:spPr/>
      <dgm:t>
        <a:bodyPr/>
        <a:lstStyle/>
        <a:p>
          <a:endParaRPr lang="en-US"/>
        </a:p>
      </dgm:t>
    </dgm:pt>
    <dgm:pt modelId="{037F746E-1D36-44F6-B7D5-97DAD117FC7A}" type="sibTrans" cxnId="{66D7AF75-7802-4438-B79B-6F838E6D66C1}">
      <dgm:prSet/>
      <dgm:spPr/>
      <dgm:t>
        <a:bodyPr/>
        <a:lstStyle/>
        <a:p>
          <a:endParaRPr lang="en-US"/>
        </a:p>
      </dgm:t>
    </dgm:pt>
    <dgm:pt modelId="{21C88880-BC9C-45A7-91ED-8E9818086A26}">
      <dgm:prSet custT="1"/>
      <dgm:spPr/>
      <dgm:t>
        <a:bodyPr/>
        <a:lstStyle/>
        <a:p>
          <a:r>
            <a:rPr lang="en-US" sz="1600" dirty="0"/>
            <a:t>Controlled Substances Act </a:t>
          </a:r>
        </a:p>
        <a:p>
          <a:r>
            <a:rPr lang="en-US" sz="1600" dirty="0"/>
            <a:t>1970 (Nixon)</a:t>
          </a:r>
        </a:p>
      </dgm:t>
    </dgm:pt>
    <dgm:pt modelId="{ABAD7C45-CF8F-41C4-A103-E6C3C701F6DF}" type="parTrans" cxnId="{8D8637C6-9E77-4A62-8E0E-00A5E3A866BC}">
      <dgm:prSet/>
      <dgm:spPr/>
      <dgm:t>
        <a:bodyPr/>
        <a:lstStyle/>
        <a:p>
          <a:endParaRPr lang="en-US"/>
        </a:p>
      </dgm:t>
    </dgm:pt>
    <dgm:pt modelId="{FEBC5753-04A4-4B7B-9774-ADBED729A203}" type="sibTrans" cxnId="{8D8637C6-9E77-4A62-8E0E-00A5E3A866BC}">
      <dgm:prSet/>
      <dgm:spPr/>
      <dgm:t>
        <a:bodyPr/>
        <a:lstStyle/>
        <a:p>
          <a:endParaRPr lang="en-US"/>
        </a:p>
      </dgm:t>
    </dgm:pt>
    <dgm:pt modelId="{5A31CCDF-E63E-44AA-B201-537E2F0DDC2D}">
      <dgm:prSet custT="1"/>
      <dgm:spPr/>
      <dgm:t>
        <a:bodyPr/>
        <a:lstStyle/>
        <a:p>
          <a:r>
            <a:rPr lang="en-US" sz="1600" dirty="0"/>
            <a:t>Federal Controlled Substance Analogue Enforcement Act </a:t>
          </a:r>
        </a:p>
        <a:p>
          <a:r>
            <a:rPr lang="en-US" sz="1600" dirty="0"/>
            <a:t>1986</a:t>
          </a:r>
        </a:p>
      </dgm:t>
    </dgm:pt>
    <dgm:pt modelId="{AA16B3FC-64BA-49FB-815F-A383FC111B5C}" type="parTrans" cxnId="{47330FE6-A23E-43F6-83BE-191A9A573C5C}">
      <dgm:prSet/>
      <dgm:spPr/>
      <dgm:t>
        <a:bodyPr/>
        <a:lstStyle/>
        <a:p>
          <a:endParaRPr lang="en-US"/>
        </a:p>
      </dgm:t>
    </dgm:pt>
    <dgm:pt modelId="{6A67D648-B12B-4E0A-B37E-7AA418C7F3B7}" type="sibTrans" cxnId="{47330FE6-A23E-43F6-83BE-191A9A573C5C}">
      <dgm:prSet/>
      <dgm:spPr/>
      <dgm:t>
        <a:bodyPr/>
        <a:lstStyle/>
        <a:p>
          <a:endParaRPr lang="en-US"/>
        </a:p>
      </dgm:t>
    </dgm:pt>
    <dgm:pt modelId="{115CBBFE-B3DE-4D57-83C8-7B355A0FECAC}">
      <dgm:prSet custT="1"/>
      <dgm:spPr/>
      <dgm:t>
        <a:bodyPr/>
        <a:lstStyle/>
        <a:p>
          <a:r>
            <a:rPr lang="en-US" sz="1600" dirty="0"/>
            <a:t>Secure and Responsible Drug Disposal Act  </a:t>
          </a:r>
        </a:p>
        <a:p>
          <a:r>
            <a:rPr lang="en-US" sz="1600" dirty="0"/>
            <a:t>2010</a:t>
          </a:r>
        </a:p>
      </dgm:t>
    </dgm:pt>
    <dgm:pt modelId="{DCF31274-9721-4EBC-A159-A5EDC1008D36}" type="parTrans" cxnId="{B7E6BB6B-042D-4A36-854E-488F2A523812}">
      <dgm:prSet/>
      <dgm:spPr/>
      <dgm:t>
        <a:bodyPr/>
        <a:lstStyle/>
        <a:p>
          <a:endParaRPr lang="en-US"/>
        </a:p>
      </dgm:t>
    </dgm:pt>
    <dgm:pt modelId="{8CAF595D-0C1D-4CBE-BACB-6611984748F5}" type="sibTrans" cxnId="{B7E6BB6B-042D-4A36-854E-488F2A523812}">
      <dgm:prSet/>
      <dgm:spPr/>
      <dgm:t>
        <a:bodyPr/>
        <a:lstStyle/>
        <a:p>
          <a:endParaRPr lang="en-US"/>
        </a:p>
      </dgm:t>
    </dgm:pt>
    <dgm:pt modelId="{529A3141-71D0-4B17-83BE-F54F91840F00}">
      <dgm:prSet custT="1"/>
      <dgm:spPr/>
      <dgm:t>
        <a:bodyPr/>
        <a:lstStyle/>
        <a:p>
          <a:r>
            <a:rPr lang="en-US" sz="1600" dirty="0"/>
            <a:t>Prescription Drug Monitoring Programs</a:t>
          </a:r>
        </a:p>
      </dgm:t>
    </dgm:pt>
    <dgm:pt modelId="{212D7279-31D0-40D9-9FD9-799DF082C37F}" type="parTrans" cxnId="{A4404AF0-A0B9-485F-857E-896964016A13}">
      <dgm:prSet/>
      <dgm:spPr/>
      <dgm:t>
        <a:bodyPr/>
        <a:lstStyle/>
        <a:p>
          <a:endParaRPr lang="en-US"/>
        </a:p>
      </dgm:t>
    </dgm:pt>
    <dgm:pt modelId="{665C97F1-E301-4E17-81E1-88411CDAED57}" type="sibTrans" cxnId="{A4404AF0-A0B9-485F-857E-896964016A13}">
      <dgm:prSet/>
      <dgm:spPr/>
      <dgm:t>
        <a:bodyPr/>
        <a:lstStyle/>
        <a:p>
          <a:endParaRPr lang="en-US"/>
        </a:p>
      </dgm:t>
    </dgm:pt>
    <dgm:pt modelId="{27D946B9-354A-47B1-B4BC-85EEA3F4D1DF}" type="pres">
      <dgm:prSet presAssocID="{90D1E0D0-FE63-41DB-811E-76E7C25427D4}" presName="Name0" presStyleCnt="0">
        <dgm:presLayoutVars>
          <dgm:dir/>
          <dgm:resizeHandles val="exact"/>
        </dgm:presLayoutVars>
      </dgm:prSet>
      <dgm:spPr/>
    </dgm:pt>
    <dgm:pt modelId="{999D9A05-8646-43A3-A423-2FCA9A319857}" type="pres">
      <dgm:prSet presAssocID="{90D1E0D0-FE63-41DB-811E-76E7C25427D4}" presName="arrow" presStyleLbl="bgShp" presStyleIdx="0" presStyleCnt="1"/>
      <dgm:spPr/>
    </dgm:pt>
    <dgm:pt modelId="{AF7DD284-846E-4E89-BF88-16A1DE195802}" type="pres">
      <dgm:prSet presAssocID="{90D1E0D0-FE63-41DB-811E-76E7C25427D4}" presName="points" presStyleCnt="0"/>
      <dgm:spPr/>
    </dgm:pt>
    <dgm:pt modelId="{BF42F968-276A-45E0-8B8D-4F7F4474B2E4}" type="pres">
      <dgm:prSet presAssocID="{978C8114-484F-4863-8182-347EF99C8064}" presName="compositeA" presStyleCnt="0"/>
      <dgm:spPr/>
    </dgm:pt>
    <dgm:pt modelId="{CEEC0CCB-F706-4082-B895-DDE40FB095AA}" type="pres">
      <dgm:prSet presAssocID="{978C8114-484F-4863-8182-347EF99C8064}" presName="textA" presStyleLbl="revTx" presStyleIdx="0" presStyleCnt="9" custScaleX="156260">
        <dgm:presLayoutVars>
          <dgm:bulletEnabled val="1"/>
        </dgm:presLayoutVars>
      </dgm:prSet>
      <dgm:spPr/>
    </dgm:pt>
    <dgm:pt modelId="{86A57DFE-6BAC-456D-B6A7-2E4F0D6D71E8}" type="pres">
      <dgm:prSet presAssocID="{978C8114-484F-4863-8182-347EF99C8064}" presName="circleA" presStyleLbl="node1" presStyleIdx="0" presStyleCnt="9"/>
      <dgm:spPr/>
    </dgm:pt>
    <dgm:pt modelId="{7CC5AFEF-D173-4BEA-837A-A936C7A40B95}" type="pres">
      <dgm:prSet presAssocID="{978C8114-484F-4863-8182-347EF99C8064}" presName="spaceA" presStyleCnt="0"/>
      <dgm:spPr/>
    </dgm:pt>
    <dgm:pt modelId="{34647FFE-00B6-47A5-9156-72A5E79E6C34}" type="pres">
      <dgm:prSet presAssocID="{D42368A1-B666-420B-B1CD-E82FCCA7D3B1}" presName="space" presStyleCnt="0"/>
      <dgm:spPr/>
    </dgm:pt>
    <dgm:pt modelId="{A45DDEAD-CEC1-472A-B825-6FD667E927B6}" type="pres">
      <dgm:prSet presAssocID="{8D80171F-3091-4862-A468-7008AF8E44DB}" presName="compositeB" presStyleCnt="0"/>
      <dgm:spPr/>
    </dgm:pt>
    <dgm:pt modelId="{3EBC3A03-5952-45EC-BF66-103F93D39291}" type="pres">
      <dgm:prSet presAssocID="{8D80171F-3091-4862-A468-7008AF8E44DB}" presName="textB" presStyleLbl="revTx" presStyleIdx="1" presStyleCnt="9" custScaleX="226182">
        <dgm:presLayoutVars>
          <dgm:bulletEnabled val="1"/>
        </dgm:presLayoutVars>
      </dgm:prSet>
      <dgm:spPr/>
    </dgm:pt>
    <dgm:pt modelId="{102EC815-0ABA-43EC-9F01-C4AC5D9A723F}" type="pres">
      <dgm:prSet presAssocID="{8D80171F-3091-4862-A468-7008AF8E44DB}" presName="circleB" presStyleLbl="node1" presStyleIdx="1" presStyleCnt="9"/>
      <dgm:spPr/>
    </dgm:pt>
    <dgm:pt modelId="{958B9637-156E-4CDC-A4EB-1481E3E83934}" type="pres">
      <dgm:prSet presAssocID="{8D80171F-3091-4862-A468-7008AF8E44DB}" presName="spaceB" presStyleCnt="0"/>
      <dgm:spPr/>
    </dgm:pt>
    <dgm:pt modelId="{BC54CD1D-6409-42A5-BC4F-AB91E718E174}" type="pres">
      <dgm:prSet presAssocID="{1234E29A-ED94-4C69-AFFF-F704BF3B4A6C}" presName="space" presStyleCnt="0"/>
      <dgm:spPr/>
    </dgm:pt>
    <dgm:pt modelId="{47DCB0F0-7366-4CA9-B88A-7220C2AE50C1}" type="pres">
      <dgm:prSet presAssocID="{8EB53CC7-12C7-410E-86E3-1597889D40D2}" presName="compositeA" presStyleCnt="0"/>
      <dgm:spPr/>
    </dgm:pt>
    <dgm:pt modelId="{671DB796-51B5-4258-AC56-48ADA2AF5491}" type="pres">
      <dgm:prSet presAssocID="{8EB53CC7-12C7-410E-86E3-1597889D40D2}" presName="textA" presStyleLbl="revTx" presStyleIdx="2" presStyleCnt="9" custScaleX="248157">
        <dgm:presLayoutVars>
          <dgm:bulletEnabled val="1"/>
        </dgm:presLayoutVars>
      </dgm:prSet>
      <dgm:spPr/>
    </dgm:pt>
    <dgm:pt modelId="{3716777B-62B0-49D2-BB13-390EB00BB51B}" type="pres">
      <dgm:prSet presAssocID="{8EB53CC7-12C7-410E-86E3-1597889D40D2}" presName="circleA" presStyleLbl="node1" presStyleIdx="2" presStyleCnt="9"/>
      <dgm:spPr/>
    </dgm:pt>
    <dgm:pt modelId="{13721904-77D3-43C4-8DF0-C0CFD1DF7428}" type="pres">
      <dgm:prSet presAssocID="{8EB53CC7-12C7-410E-86E3-1597889D40D2}" presName="spaceA" presStyleCnt="0"/>
      <dgm:spPr/>
    </dgm:pt>
    <dgm:pt modelId="{8FC89742-6562-4696-B9E5-D6DEB6E6DB36}" type="pres">
      <dgm:prSet presAssocID="{B295B0D0-7A6B-4818-9F23-CB0DF110D4E7}" presName="space" presStyleCnt="0"/>
      <dgm:spPr/>
    </dgm:pt>
    <dgm:pt modelId="{73DEFC5A-5F88-4D98-B39C-7DBB369AC996}" type="pres">
      <dgm:prSet presAssocID="{058E0EBC-DFD6-4411-ABF0-BF4ECDEE6082}" presName="compositeB" presStyleCnt="0"/>
      <dgm:spPr/>
    </dgm:pt>
    <dgm:pt modelId="{7011A88C-564F-45C1-8139-D25BC79FF1C0}" type="pres">
      <dgm:prSet presAssocID="{058E0EBC-DFD6-4411-ABF0-BF4ECDEE6082}" presName="textB" presStyleLbl="revTx" presStyleIdx="3" presStyleCnt="9" custScaleX="207407">
        <dgm:presLayoutVars>
          <dgm:bulletEnabled val="1"/>
        </dgm:presLayoutVars>
      </dgm:prSet>
      <dgm:spPr/>
    </dgm:pt>
    <dgm:pt modelId="{794E6343-5708-4815-B975-6BB56699E9D0}" type="pres">
      <dgm:prSet presAssocID="{058E0EBC-DFD6-4411-ABF0-BF4ECDEE6082}" presName="circleB" presStyleLbl="node1" presStyleIdx="3" presStyleCnt="9"/>
      <dgm:spPr/>
    </dgm:pt>
    <dgm:pt modelId="{C65E6A9A-168E-485E-BC43-691A217FF5D0}" type="pres">
      <dgm:prSet presAssocID="{058E0EBC-DFD6-4411-ABF0-BF4ECDEE6082}" presName="spaceB" presStyleCnt="0"/>
      <dgm:spPr/>
    </dgm:pt>
    <dgm:pt modelId="{DE6D77FE-8CD3-4717-A647-104D7588C0CA}" type="pres">
      <dgm:prSet presAssocID="{EB264651-F5A0-46D8-948D-F7D728C0F14E}" presName="space" presStyleCnt="0"/>
      <dgm:spPr/>
    </dgm:pt>
    <dgm:pt modelId="{9056CD15-74CB-447B-9DD8-32FB2F575B27}" type="pres">
      <dgm:prSet presAssocID="{40163B1E-9E79-4906-9761-AC0170602390}" presName="compositeA" presStyleCnt="0"/>
      <dgm:spPr/>
    </dgm:pt>
    <dgm:pt modelId="{40CA0CFD-3E6C-4E18-9D76-C6A4929898F4}" type="pres">
      <dgm:prSet presAssocID="{40163B1E-9E79-4906-9761-AC0170602390}" presName="textA" presStyleLbl="revTx" presStyleIdx="4" presStyleCnt="9" custScaleX="161220">
        <dgm:presLayoutVars>
          <dgm:bulletEnabled val="1"/>
        </dgm:presLayoutVars>
      </dgm:prSet>
      <dgm:spPr/>
    </dgm:pt>
    <dgm:pt modelId="{D633C6AC-8E85-43C1-A249-71DE93BC7753}" type="pres">
      <dgm:prSet presAssocID="{40163B1E-9E79-4906-9761-AC0170602390}" presName="circleA" presStyleLbl="node1" presStyleIdx="4" presStyleCnt="9"/>
      <dgm:spPr/>
    </dgm:pt>
    <dgm:pt modelId="{57590986-3E18-4B5F-A2FB-926F97D9F79D}" type="pres">
      <dgm:prSet presAssocID="{40163B1E-9E79-4906-9761-AC0170602390}" presName="spaceA" presStyleCnt="0"/>
      <dgm:spPr/>
    </dgm:pt>
    <dgm:pt modelId="{4F7EC54F-02F6-4226-9EEB-856173D4146C}" type="pres">
      <dgm:prSet presAssocID="{037F746E-1D36-44F6-B7D5-97DAD117FC7A}" presName="space" presStyleCnt="0"/>
      <dgm:spPr/>
    </dgm:pt>
    <dgm:pt modelId="{274B0BB6-2D9A-4AEA-A24F-37FB89FF7A11}" type="pres">
      <dgm:prSet presAssocID="{21C88880-BC9C-45A7-91ED-8E9818086A26}" presName="compositeB" presStyleCnt="0"/>
      <dgm:spPr/>
    </dgm:pt>
    <dgm:pt modelId="{17E4A23E-B323-4C8E-877B-E148A95DA401}" type="pres">
      <dgm:prSet presAssocID="{21C88880-BC9C-45A7-91ED-8E9818086A26}" presName="textB" presStyleLbl="revTx" presStyleIdx="5" presStyleCnt="9" custScaleX="218285">
        <dgm:presLayoutVars>
          <dgm:bulletEnabled val="1"/>
        </dgm:presLayoutVars>
      </dgm:prSet>
      <dgm:spPr/>
    </dgm:pt>
    <dgm:pt modelId="{619BA1CB-0685-4BCD-BE9E-33896323F8BE}" type="pres">
      <dgm:prSet presAssocID="{21C88880-BC9C-45A7-91ED-8E9818086A26}" presName="circleB" presStyleLbl="node1" presStyleIdx="5" presStyleCnt="9"/>
      <dgm:spPr/>
    </dgm:pt>
    <dgm:pt modelId="{4F9B498C-5056-4A84-A0B5-542CC130E90A}" type="pres">
      <dgm:prSet presAssocID="{21C88880-BC9C-45A7-91ED-8E9818086A26}" presName="spaceB" presStyleCnt="0"/>
      <dgm:spPr/>
    </dgm:pt>
    <dgm:pt modelId="{44A3B76F-3F0C-454B-88A4-DE865A1D17FE}" type="pres">
      <dgm:prSet presAssocID="{FEBC5753-04A4-4B7B-9774-ADBED729A203}" presName="space" presStyleCnt="0"/>
      <dgm:spPr/>
    </dgm:pt>
    <dgm:pt modelId="{DB345293-DBAA-434B-8AA1-7CAB768378CA}" type="pres">
      <dgm:prSet presAssocID="{5A31CCDF-E63E-44AA-B201-537E2F0DDC2D}" presName="compositeA" presStyleCnt="0"/>
      <dgm:spPr/>
    </dgm:pt>
    <dgm:pt modelId="{990AF4F4-1483-4947-918D-CA4B242F83B2}" type="pres">
      <dgm:prSet presAssocID="{5A31CCDF-E63E-44AA-B201-537E2F0DDC2D}" presName="textA" presStyleLbl="revTx" presStyleIdx="6" presStyleCnt="9" custScaleX="243261">
        <dgm:presLayoutVars>
          <dgm:bulletEnabled val="1"/>
        </dgm:presLayoutVars>
      </dgm:prSet>
      <dgm:spPr/>
    </dgm:pt>
    <dgm:pt modelId="{D0D31793-A0DA-4A04-BB02-7B34A6D0B6A5}" type="pres">
      <dgm:prSet presAssocID="{5A31CCDF-E63E-44AA-B201-537E2F0DDC2D}" presName="circleA" presStyleLbl="node1" presStyleIdx="6" presStyleCnt="9"/>
      <dgm:spPr/>
    </dgm:pt>
    <dgm:pt modelId="{93809ABA-D677-4AD6-9663-CDBF62D4B2EC}" type="pres">
      <dgm:prSet presAssocID="{5A31CCDF-E63E-44AA-B201-537E2F0DDC2D}" presName="spaceA" presStyleCnt="0"/>
      <dgm:spPr/>
    </dgm:pt>
    <dgm:pt modelId="{A0160C8B-C63E-4CA2-AAE4-167BD38415B3}" type="pres">
      <dgm:prSet presAssocID="{6A67D648-B12B-4E0A-B37E-7AA418C7F3B7}" presName="space" presStyleCnt="0"/>
      <dgm:spPr/>
    </dgm:pt>
    <dgm:pt modelId="{D32809BA-18A9-4015-A30B-3FF448218861}" type="pres">
      <dgm:prSet presAssocID="{115CBBFE-B3DE-4D57-83C8-7B355A0FECAC}" presName="compositeB" presStyleCnt="0"/>
      <dgm:spPr/>
    </dgm:pt>
    <dgm:pt modelId="{17C145CC-3B06-4CB6-9FCD-D0B72E75BA0A}" type="pres">
      <dgm:prSet presAssocID="{115CBBFE-B3DE-4D57-83C8-7B355A0FECAC}" presName="textB" presStyleLbl="revTx" presStyleIdx="7" presStyleCnt="9" custScaleX="243273">
        <dgm:presLayoutVars>
          <dgm:bulletEnabled val="1"/>
        </dgm:presLayoutVars>
      </dgm:prSet>
      <dgm:spPr/>
    </dgm:pt>
    <dgm:pt modelId="{D8C69F47-EA61-4690-8C73-211D6A5DEF01}" type="pres">
      <dgm:prSet presAssocID="{115CBBFE-B3DE-4D57-83C8-7B355A0FECAC}" presName="circleB" presStyleLbl="node1" presStyleIdx="7" presStyleCnt="9"/>
      <dgm:spPr/>
    </dgm:pt>
    <dgm:pt modelId="{8CB60A6A-B234-405F-9B15-4F0688AF9C11}" type="pres">
      <dgm:prSet presAssocID="{115CBBFE-B3DE-4D57-83C8-7B355A0FECAC}" presName="spaceB" presStyleCnt="0"/>
      <dgm:spPr/>
    </dgm:pt>
    <dgm:pt modelId="{9AE3BE70-0285-4032-B0FE-9B41EB581DDA}" type="pres">
      <dgm:prSet presAssocID="{8CAF595D-0C1D-4CBE-BACB-6611984748F5}" presName="space" presStyleCnt="0"/>
      <dgm:spPr/>
    </dgm:pt>
    <dgm:pt modelId="{A3E26421-8D5C-4E63-9E4B-CF1BB41D0266}" type="pres">
      <dgm:prSet presAssocID="{529A3141-71D0-4B17-83BE-F54F91840F00}" presName="compositeA" presStyleCnt="0"/>
      <dgm:spPr/>
    </dgm:pt>
    <dgm:pt modelId="{0ADDAC6A-B597-4981-84BB-A43DD5706A2A}" type="pres">
      <dgm:prSet presAssocID="{529A3141-71D0-4B17-83BE-F54F91840F00}" presName="textA" presStyleLbl="revTx" presStyleIdx="8" presStyleCnt="9" custScaleX="247272">
        <dgm:presLayoutVars>
          <dgm:bulletEnabled val="1"/>
        </dgm:presLayoutVars>
      </dgm:prSet>
      <dgm:spPr/>
    </dgm:pt>
    <dgm:pt modelId="{174D875C-615D-4EDB-81AF-5A41128985E0}" type="pres">
      <dgm:prSet presAssocID="{529A3141-71D0-4B17-83BE-F54F91840F00}" presName="circleA" presStyleLbl="node1" presStyleIdx="8" presStyleCnt="9"/>
      <dgm:spPr/>
    </dgm:pt>
    <dgm:pt modelId="{CB04E3CB-489B-44A0-993E-9D279670BB3A}" type="pres">
      <dgm:prSet presAssocID="{529A3141-71D0-4B17-83BE-F54F91840F00}" presName="spaceA" presStyleCnt="0"/>
      <dgm:spPr/>
    </dgm:pt>
  </dgm:ptLst>
  <dgm:cxnLst>
    <dgm:cxn modelId="{34FE9902-F4B7-4902-BCF2-C03EA0955305}" type="presOf" srcId="{21C88880-BC9C-45A7-91ED-8E9818086A26}" destId="{17E4A23E-B323-4C8E-877B-E148A95DA401}" srcOrd="0" destOrd="0" presId="urn:microsoft.com/office/officeart/2005/8/layout/hProcess11"/>
    <dgm:cxn modelId="{7F260C04-709B-41F8-AF98-C989C9BD22A0}" type="presOf" srcId="{40163B1E-9E79-4906-9761-AC0170602390}" destId="{40CA0CFD-3E6C-4E18-9D76-C6A4929898F4}" srcOrd="0" destOrd="0" presId="urn:microsoft.com/office/officeart/2005/8/layout/hProcess11"/>
    <dgm:cxn modelId="{852AB50C-D201-4473-8DBF-08865C6C5E08}" type="presOf" srcId="{8EB53CC7-12C7-410E-86E3-1597889D40D2}" destId="{671DB796-51B5-4258-AC56-48ADA2AF5491}" srcOrd="0" destOrd="0" presId="urn:microsoft.com/office/officeart/2005/8/layout/hProcess11"/>
    <dgm:cxn modelId="{07F18E1E-2398-4C66-B540-5285AB3565CF}" type="presOf" srcId="{115CBBFE-B3DE-4D57-83C8-7B355A0FECAC}" destId="{17C145CC-3B06-4CB6-9FCD-D0B72E75BA0A}" srcOrd="0" destOrd="0" presId="urn:microsoft.com/office/officeart/2005/8/layout/hProcess11"/>
    <dgm:cxn modelId="{55C5A068-6B9F-44B1-A1D5-0DC319527260}" type="presOf" srcId="{058E0EBC-DFD6-4411-ABF0-BF4ECDEE6082}" destId="{7011A88C-564F-45C1-8139-D25BC79FF1C0}" srcOrd="0" destOrd="0" presId="urn:microsoft.com/office/officeart/2005/8/layout/hProcess11"/>
    <dgm:cxn modelId="{B7E6BB6B-042D-4A36-854E-488F2A523812}" srcId="{90D1E0D0-FE63-41DB-811E-76E7C25427D4}" destId="{115CBBFE-B3DE-4D57-83C8-7B355A0FECAC}" srcOrd="7" destOrd="0" parTransId="{DCF31274-9721-4EBC-A159-A5EDC1008D36}" sibTransId="{8CAF595D-0C1D-4CBE-BACB-6611984748F5}"/>
    <dgm:cxn modelId="{898D9B70-5AF5-4019-9635-7C6F29F5CA4B}" type="presOf" srcId="{8D80171F-3091-4862-A468-7008AF8E44DB}" destId="{3EBC3A03-5952-45EC-BF66-103F93D39291}" srcOrd="0" destOrd="0" presId="urn:microsoft.com/office/officeart/2005/8/layout/hProcess11"/>
    <dgm:cxn modelId="{C6AE2E71-60ED-41C5-B53C-739094AED636}" srcId="{90D1E0D0-FE63-41DB-811E-76E7C25427D4}" destId="{978C8114-484F-4863-8182-347EF99C8064}" srcOrd="0" destOrd="0" parTransId="{07123DB1-0AE3-4D0B-ACEE-C366CFC27D13}" sibTransId="{D42368A1-B666-420B-B1CD-E82FCCA7D3B1}"/>
    <dgm:cxn modelId="{66D7AF75-7802-4438-B79B-6F838E6D66C1}" srcId="{90D1E0D0-FE63-41DB-811E-76E7C25427D4}" destId="{40163B1E-9E79-4906-9761-AC0170602390}" srcOrd="4" destOrd="0" parTransId="{EF0C47FB-2E90-4974-8BB9-4BCD05D33CFD}" sibTransId="{037F746E-1D36-44F6-B7D5-97DAD117FC7A}"/>
    <dgm:cxn modelId="{0F55EC78-E309-4663-AE5B-D5E42CCDF442}" srcId="{90D1E0D0-FE63-41DB-811E-76E7C25427D4}" destId="{058E0EBC-DFD6-4411-ABF0-BF4ECDEE6082}" srcOrd="3" destOrd="0" parTransId="{6ED4372E-14CC-4152-8F6B-FBBCF4A5A087}" sibTransId="{EB264651-F5A0-46D8-948D-F7D728C0F14E}"/>
    <dgm:cxn modelId="{ABDB428A-28F4-4BB5-9636-D638A83C9476}" srcId="{90D1E0D0-FE63-41DB-811E-76E7C25427D4}" destId="{8D80171F-3091-4862-A468-7008AF8E44DB}" srcOrd="1" destOrd="0" parTransId="{30DE47A9-77E4-4021-A8D4-2C8AEA7F37AF}" sibTransId="{1234E29A-ED94-4C69-AFFF-F704BF3B4A6C}"/>
    <dgm:cxn modelId="{061C75A2-EAAC-46EF-8F2C-5E86D86DEB23}" type="presOf" srcId="{529A3141-71D0-4B17-83BE-F54F91840F00}" destId="{0ADDAC6A-B597-4981-84BB-A43DD5706A2A}" srcOrd="0" destOrd="0" presId="urn:microsoft.com/office/officeart/2005/8/layout/hProcess11"/>
    <dgm:cxn modelId="{48C7B1AC-B90D-43A5-A556-E319FDBC5614}" type="presOf" srcId="{90D1E0D0-FE63-41DB-811E-76E7C25427D4}" destId="{27D946B9-354A-47B1-B4BC-85EEA3F4D1DF}" srcOrd="0" destOrd="0" presId="urn:microsoft.com/office/officeart/2005/8/layout/hProcess11"/>
    <dgm:cxn modelId="{8D8637C6-9E77-4A62-8E0E-00A5E3A866BC}" srcId="{90D1E0D0-FE63-41DB-811E-76E7C25427D4}" destId="{21C88880-BC9C-45A7-91ED-8E9818086A26}" srcOrd="5" destOrd="0" parTransId="{ABAD7C45-CF8F-41C4-A103-E6C3C701F6DF}" sibTransId="{FEBC5753-04A4-4B7B-9774-ADBED729A203}"/>
    <dgm:cxn modelId="{332010DF-B378-46C9-8F19-DAB9C39040BB}" srcId="{90D1E0D0-FE63-41DB-811E-76E7C25427D4}" destId="{8EB53CC7-12C7-410E-86E3-1597889D40D2}" srcOrd="2" destOrd="0" parTransId="{FDECA842-7A32-433F-8984-D9F77B15A712}" sibTransId="{B295B0D0-7A6B-4818-9F23-CB0DF110D4E7}"/>
    <dgm:cxn modelId="{47330FE6-A23E-43F6-83BE-191A9A573C5C}" srcId="{90D1E0D0-FE63-41DB-811E-76E7C25427D4}" destId="{5A31CCDF-E63E-44AA-B201-537E2F0DDC2D}" srcOrd="6" destOrd="0" parTransId="{AA16B3FC-64BA-49FB-815F-A383FC111B5C}" sibTransId="{6A67D648-B12B-4E0A-B37E-7AA418C7F3B7}"/>
    <dgm:cxn modelId="{B41062EB-AEE8-4964-836C-8BBEB8CD597A}" type="presOf" srcId="{5A31CCDF-E63E-44AA-B201-537E2F0DDC2D}" destId="{990AF4F4-1483-4947-918D-CA4B242F83B2}" srcOrd="0" destOrd="0" presId="urn:microsoft.com/office/officeart/2005/8/layout/hProcess11"/>
    <dgm:cxn modelId="{A4404AF0-A0B9-485F-857E-896964016A13}" srcId="{90D1E0D0-FE63-41DB-811E-76E7C25427D4}" destId="{529A3141-71D0-4B17-83BE-F54F91840F00}" srcOrd="8" destOrd="0" parTransId="{212D7279-31D0-40D9-9FD9-799DF082C37F}" sibTransId="{665C97F1-E301-4E17-81E1-88411CDAED57}"/>
    <dgm:cxn modelId="{3E8821F5-D914-4C6E-B983-DF30708DB6A4}" type="presOf" srcId="{978C8114-484F-4863-8182-347EF99C8064}" destId="{CEEC0CCB-F706-4082-B895-DDE40FB095AA}" srcOrd="0" destOrd="0" presId="urn:microsoft.com/office/officeart/2005/8/layout/hProcess11"/>
    <dgm:cxn modelId="{6773EB4E-994F-47CA-8275-5CD2A598A2EE}" type="presParOf" srcId="{27D946B9-354A-47B1-B4BC-85EEA3F4D1DF}" destId="{999D9A05-8646-43A3-A423-2FCA9A319857}" srcOrd="0" destOrd="0" presId="urn:microsoft.com/office/officeart/2005/8/layout/hProcess11"/>
    <dgm:cxn modelId="{136BD058-7634-4AAF-B5C8-909D687F2D8E}" type="presParOf" srcId="{27D946B9-354A-47B1-B4BC-85EEA3F4D1DF}" destId="{AF7DD284-846E-4E89-BF88-16A1DE195802}" srcOrd="1" destOrd="0" presId="urn:microsoft.com/office/officeart/2005/8/layout/hProcess11"/>
    <dgm:cxn modelId="{31388552-A699-4A27-B40E-767364C699A6}" type="presParOf" srcId="{AF7DD284-846E-4E89-BF88-16A1DE195802}" destId="{BF42F968-276A-45E0-8B8D-4F7F4474B2E4}" srcOrd="0" destOrd="0" presId="urn:microsoft.com/office/officeart/2005/8/layout/hProcess11"/>
    <dgm:cxn modelId="{3216502F-D5FD-4DE7-95D1-F465204B246F}" type="presParOf" srcId="{BF42F968-276A-45E0-8B8D-4F7F4474B2E4}" destId="{CEEC0CCB-F706-4082-B895-DDE40FB095AA}" srcOrd="0" destOrd="0" presId="urn:microsoft.com/office/officeart/2005/8/layout/hProcess11"/>
    <dgm:cxn modelId="{6EA38674-590B-454D-9D2A-CCA3B2445C27}" type="presParOf" srcId="{BF42F968-276A-45E0-8B8D-4F7F4474B2E4}" destId="{86A57DFE-6BAC-456D-B6A7-2E4F0D6D71E8}" srcOrd="1" destOrd="0" presId="urn:microsoft.com/office/officeart/2005/8/layout/hProcess11"/>
    <dgm:cxn modelId="{69FB8946-2257-4462-B77A-5AC6D23C9E98}" type="presParOf" srcId="{BF42F968-276A-45E0-8B8D-4F7F4474B2E4}" destId="{7CC5AFEF-D173-4BEA-837A-A936C7A40B95}" srcOrd="2" destOrd="0" presId="urn:microsoft.com/office/officeart/2005/8/layout/hProcess11"/>
    <dgm:cxn modelId="{FD2A5698-3C0A-46FD-A588-1C58D1FE053F}" type="presParOf" srcId="{AF7DD284-846E-4E89-BF88-16A1DE195802}" destId="{34647FFE-00B6-47A5-9156-72A5E79E6C34}" srcOrd="1" destOrd="0" presId="urn:microsoft.com/office/officeart/2005/8/layout/hProcess11"/>
    <dgm:cxn modelId="{AD673C52-C92C-494D-BC55-CAD58D65C6CC}" type="presParOf" srcId="{AF7DD284-846E-4E89-BF88-16A1DE195802}" destId="{A45DDEAD-CEC1-472A-B825-6FD667E927B6}" srcOrd="2" destOrd="0" presId="urn:microsoft.com/office/officeart/2005/8/layout/hProcess11"/>
    <dgm:cxn modelId="{BC0858F6-E530-4397-997D-BEC4813689D7}" type="presParOf" srcId="{A45DDEAD-CEC1-472A-B825-6FD667E927B6}" destId="{3EBC3A03-5952-45EC-BF66-103F93D39291}" srcOrd="0" destOrd="0" presId="urn:microsoft.com/office/officeart/2005/8/layout/hProcess11"/>
    <dgm:cxn modelId="{9F9417EC-0B4D-49D1-A84E-41F44B3D7958}" type="presParOf" srcId="{A45DDEAD-CEC1-472A-B825-6FD667E927B6}" destId="{102EC815-0ABA-43EC-9F01-C4AC5D9A723F}" srcOrd="1" destOrd="0" presId="urn:microsoft.com/office/officeart/2005/8/layout/hProcess11"/>
    <dgm:cxn modelId="{D4453587-0F47-4313-AE58-C265D116C368}" type="presParOf" srcId="{A45DDEAD-CEC1-472A-B825-6FD667E927B6}" destId="{958B9637-156E-4CDC-A4EB-1481E3E83934}" srcOrd="2" destOrd="0" presId="urn:microsoft.com/office/officeart/2005/8/layout/hProcess11"/>
    <dgm:cxn modelId="{2A936257-8FF4-4952-9A17-E83326B2DD49}" type="presParOf" srcId="{AF7DD284-846E-4E89-BF88-16A1DE195802}" destId="{BC54CD1D-6409-42A5-BC4F-AB91E718E174}" srcOrd="3" destOrd="0" presId="urn:microsoft.com/office/officeart/2005/8/layout/hProcess11"/>
    <dgm:cxn modelId="{70819CF9-7562-4476-BEE4-88778006EF31}" type="presParOf" srcId="{AF7DD284-846E-4E89-BF88-16A1DE195802}" destId="{47DCB0F0-7366-4CA9-B88A-7220C2AE50C1}" srcOrd="4" destOrd="0" presId="urn:microsoft.com/office/officeart/2005/8/layout/hProcess11"/>
    <dgm:cxn modelId="{8DAE6A07-E43F-498A-A965-349933502A65}" type="presParOf" srcId="{47DCB0F0-7366-4CA9-B88A-7220C2AE50C1}" destId="{671DB796-51B5-4258-AC56-48ADA2AF5491}" srcOrd="0" destOrd="0" presId="urn:microsoft.com/office/officeart/2005/8/layout/hProcess11"/>
    <dgm:cxn modelId="{CC9348F3-81B0-45F0-8855-F21A73F61334}" type="presParOf" srcId="{47DCB0F0-7366-4CA9-B88A-7220C2AE50C1}" destId="{3716777B-62B0-49D2-BB13-390EB00BB51B}" srcOrd="1" destOrd="0" presId="urn:microsoft.com/office/officeart/2005/8/layout/hProcess11"/>
    <dgm:cxn modelId="{FF59E87E-8239-46A0-9D5D-10D604187881}" type="presParOf" srcId="{47DCB0F0-7366-4CA9-B88A-7220C2AE50C1}" destId="{13721904-77D3-43C4-8DF0-C0CFD1DF7428}" srcOrd="2" destOrd="0" presId="urn:microsoft.com/office/officeart/2005/8/layout/hProcess11"/>
    <dgm:cxn modelId="{0D5C786D-8039-491E-A420-2754DA51C15F}" type="presParOf" srcId="{AF7DD284-846E-4E89-BF88-16A1DE195802}" destId="{8FC89742-6562-4696-B9E5-D6DEB6E6DB36}" srcOrd="5" destOrd="0" presId="urn:microsoft.com/office/officeart/2005/8/layout/hProcess11"/>
    <dgm:cxn modelId="{E95706EB-2E2B-4B7D-9777-18986AF57467}" type="presParOf" srcId="{AF7DD284-846E-4E89-BF88-16A1DE195802}" destId="{73DEFC5A-5F88-4D98-B39C-7DBB369AC996}" srcOrd="6" destOrd="0" presId="urn:microsoft.com/office/officeart/2005/8/layout/hProcess11"/>
    <dgm:cxn modelId="{14DC773E-FBDB-4911-A676-BEEC26E4E510}" type="presParOf" srcId="{73DEFC5A-5F88-4D98-B39C-7DBB369AC996}" destId="{7011A88C-564F-45C1-8139-D25BC79FF1C0}" srcOrd="0" destOrd="0" presId="urn:microsoft.com/office/officeart/2005/8/layout/hProcess11"/>
    <dgm:cxn modelId="{FB2C7262-BD68-4874-BDCF-536BC59A8DC6}" type="presParOf" srcId="{73DEFC5A-5F88-4D98-B39C-7DBB369AC996}" destId="{794E6343-5708-4815-B975-6BB56699E9D0}" srcOrd="1" destOrd="0" presId="urn:microsoft.com/office/officeart/2005/8/layout/hProcess11"/>
    <dgm:cxn modelId="{037C98FF-4FFA-4BFF-B958-A8553D78B15F}" type="presParOf" srcId="{73DEFC5A-5F88-4D98-B39C-7DBB369AC996}" destId="{C65E6A9A-168E-485E-BC43-691A217FF5D0}" srcOrd="2" destOrd="0" presId="urn:microsoft.com/office/officeart/2005/8/layout/hProcess11"/>
    <dgm:cxn modelId="{A5A206A4-0A84-4783-9A87-9CF5C2E6647C}" type="presParOf" srcId="{AF7DD284-846E-4E89-BF88-16A1DE195802}" destId="{DE6D77FE-8CD3-4717-A647-104D7588C0CA}" srcOrd="7" destOrd="0" presId="urn:microsoft.com/office/officeart/2005/8/layout/hProcess11"/>
    <dgm:cxn modelId="{A18777CA-299E-45A4-A463-87218B8D74C1}" type="presParOf" srcId="{AF7DD284-846E-4E89-BF88-16A1DE195802}" destId="{9056CD15-74CB-447B-9DD8-32FB2F575B27}" srcOrd="8" destOrd="0" presId="urn:microsoft.com/office/officeart/2005/8/layout/hProcess11"/>
    <dgm:cxn modelId="{7244D4F2-F787-42D8-9139-F248D5C9B7AB}" type="presParOf" srcId="{9056CD15-74CB-447B-9DD8-32FB2F575B27}" destId="{40CA0CFD-3E6C-4E18-9D76-C6A4929898F4}" srcOrd="0" destOrd="0" presId="urn:microsoft.com/office/officeart/2005/8/layout/hProcess11"/>
    <dgm:cxn modelId="{B5E13BE1-602B-490D-B6FF-512675462776}" type="presParOf" srcId="{9056CD15-74CB-447B-9DD8-32FB2F575B27}" destId="{D633C6AC-8E85-43C1-A249-71DE93BC7753}" srcOrd="1" destOrd="0" presId="urn:microsoft.com/office/officeart/2005/8/layout/hProcess11"/>
    <dgm:cxn modelId="{37E20FD4-97AC-4C0C-B3F7-F4CFD25AE78B}" type="presParOf" srcId="{9056CD15-74CB-447B-9DD8-32FB2F575B27}" destId="{57590986-3E18-4B5F-A2FB-926F97D9F79D}" srcOrd="2" destOrd="0" presId="urn:microsoft.com/office/officeart/2005/8/layout/hProcess11"/>
    <dgm:cxn modelId="{0E75FEA9-166D-4A63-9BD3-21F9635E352F}" type="presParOf" srcId="{AF7DD284-846E-4E89-BF88-16A1DE195802}" destId="{4F7EC54F-02F6-4226-9EEB-856173D4146C}" srcOrd="9" destOrd="0" presId="urn:microsoft.com/office/officeart/2005/8/layout/hProcess11"/>
    <dgm:cxn modelId="{E9377C27-470E-4877-AC46-B45205A57F2D}" type="presParOf" srcId="{AF7DD284-846E-4E89-BF88-16A1DE195802}" destId="{274B0BB6-2D9A-4AEA-A24F-37FB89FF7A11}" srcOrd="10" destOrd="0" presId="urn:microsoft.com/office/officeart/2005/8/layout/hProcess11"/>
    <dgm:cxn modelId="{BAF68E6B-D41D-42E5-A14B-715DAD065216}" type="presParOf" srcId="{274B0BB6-2D9A-4AEA-A24F-37FB89FF7A11}" destId="{17E4A23E-B323-4C8E-877B-E148A95DA401}" srcOrd="0" destOrd="0" presId="urn:microsoft.com/office/officeart/2005/8/layout/hProcess11"/>
    <dgm:cxn modelId="{F4FA6E0B-FA4F-469F-89EF-D09281B09A1E}" type="presParOf" srcId="{274B0BB6-2D9A-4AEA-A24F-37FB89FF7A11}" destId="{619BA1CB-0685-4BCD-BE9E-33896323F8BE}" srcOrd="1" destOrd="0" presId="urn:microsoft.com/office/officeart/2005/8/layout/hProcess11"/>
    <dgm:cxn modelId="{CB90269D-BD70-41E9-B6BC-EB0211FC771E}" type="presParOf" srcId="{274B0BB6-2D9A-4AEA-A24F-37FB89FF7A11}" destId="{4F9B498C-5056-4A84-A0B5-542CC130E90A}" srcOrd="2" destOrd="0" presId="urn:microsoft.com/office/officeart/2005/8/layout/hProcess11"/>
    <dgm:cxn modelId="{E2EF4D10-68E8-485F-B49E-078EBCC85CB9}" type="presParOf" srcId="{AF7DD284-846E-4E89-BF88-16A1DE195802}" destId="{44A3B76F-3F0C-454B-88A4-DE865A1D17FE}" srcOrd="11" destOrd="0" presId="urn:microsoft.com/office/officeart/2005/8/layout/hProcess11"/>
    <dgm:cxn modelId="{58CB9C76-3D63-4584-A98A-DB1DA11E54FC}" type="presParOf" srcId="{AF7DD284-846E-4E89-BF88-16A1DE195802}" destId="{DB345293-DBAA-434B-8AA1-7CAB768378CA}" srcOrd="12" destOrd="0" presId="urn:microsoft.com/office/officeart/2005/8/layout/hProcess11"/>
    <dgm:cxn modelId="{03B62DDB-BBC4-4A48-8940-7DA14CEDA34C}" type="presParOf" srcId="{DB345293-DBAA-434B-8AA1-7CAB768378CA}" destId="{990AF4F4-1483-4947-918D-CA4B242F83B2}" srcOrd="0" destOrd="0" presId="urn:microsoft.com/office/officeart/2005/8/layout/hProcess11"/>
    <dgm:cxn modelId="{DC1A0F77-53A1-46B6-A430-C716C3F2C408}" type="presParOf" srcId="{DB345293-DBAA-434B-8AA1-7CAB768378CA}" destId="{D0D31793-A0DA-4A04-BB02-7B34A6D0B6A5}" srcOrd="1" destOrd="0" presId="urn:microsoft.com/office/officeart/2005/8/layout/hProcess11"/>
    <dgm:cxn modelId="{9C999E5D-4AF7-4D16-8AD9-54BD04412C45}" type="presParOf" srcId="{DB345293-DBAA-434B-8AA1-7CAB768378CA}" destId="{93809ABA-D677-4AD6-9663-CDBF62D4B2EC}" srcOrd="2" destOrd="0" presId="urn:microsoft.com/office/officeart/2005/8/layout/hProcess11"/>
    <dgm:cxn modelId="{77DE4AC9-A457-4F0E-9359-591886EF4F6B}" type="presParOf" srcId="{AF7DD284-846E-4E89-BF88-16A1DE195802}" destId="{A0160C8B-C63E-4CA2-AAE4-167BD38415B3}" srcOrd="13" destOrd="0" presId="urn:microsoft.com/office/officeart/2005/8/layout/hProcess11"/>
    <dgm:cxn modelId="{95ACC329-58CC-4EB1-AFD1-C237F816AB9F}" type="presParOf" srcId="{AF7DD284-846E-4E89-BF88-16A1DE195802}" destId="{D32809BA-18A9-4015-A30B-3FF448218861}" srcOrd="14" destOrd="0" presId="urn:microsoft.com/office/officeart/2005/8/layout/hProcess11"/>
    <dgm:cxn modelId="{5353ED92-C3A1-400D-92EE-FB64E95CA0BD}" type="presParOf" srcId="{D32809BA-18A9-4015-A30B-3FF448218861}" destId="{17C145CC-3B06-4CB6-9FCD-D0B72E75BA0A}" srcOrd="0" destOrd="0" presId="urn:microsoft.com/office/officeart/2005/8/layout/hProcess11"/>
    <dgm:cxn modelId="{3C8402AC-C250-45BC-B502-F48AC61640A7}" type="presParOf" srcId="{D32809BA-18A9-4015-A30B-3FF448218861}" destId="{D8C69F47-EA61-4690-8C73-211D6A5DEF01}" srcOrd="1" destOrd="0" presId="urn:microsoft.com/office/officeart/2005/8/layout/hProcess11"/>
    <dgm:cxn modelId="{7FC04186-5BEB-4AB0-AF5C-6D36C7A7DAE9}" type="presParOf" srcId="{D32809BA-18A9-4015-A30B-3FF448218861}" destId="{8CB60A6A-B234-405F-9B15-4F0688AF9C11}" srcOrd="2" destOrd="0" presId="urn:microsoft.com/office/officeart/2005/8/layout/hProcess11"/>
    <dgm:cxn modelId="{F4FFB442-A3F8-41AD-B186-FDDC5714A4B6}" type="presParOf" srcId="{AF7DD284-846E-4E89-BF88-16A1DE195802}" destId="{9AE3BE70-0285-4032-B0FE-9B41EB581DDA}" srcOrd="15" destOrd="0" presId="urn:microsoft.com/office/officeart/2005/8/layout/hProcess11"/>
    <dgm:cxn modelId="{2D61FC4E-2ECB-48A0-844B-A3633B7AD0D9}" type="presParOf" srcId="{AF7DD284-846E-4E89-BF88-16A1DE195802}" destId="{A3E26421-8D5C-4E63-9E4B-CF1BB41D0266}" srcOrd="16" destOrd="0" presId="urn:microsoft.com/office/officeart/2005/8/layout/hProcess11"/>
    <dgm:cxn modelId="{C7CEBCFF-AEB2-4ADB-B8BF-C1AF8C75A3BD}" type="presParOf" srcId="{A3E26421-8D5C-4E63-9E4B-CF1BB41D0266}" destId="{0ADDAC6A-B597-4981-84BB-A43DD5706A2A}" srcOrd="0" destOrd="0" presId="urn:microsoft.com/office/officeart/2005/8/layout/hProcess11"/>
    <dgm:cxn modelId="{3D34FF79-9690-4022-B2EA-FA8CE5F8F423}" type="presParOf" srcId="{A3E26421-8D5C-4E63-9E4B-CF1BB41D0266}" destId="{174D875C-615D-4EDB-81AF-5A41128985E0}" srcOrd="1" destOrd="0" presId="urn:microsoft.com/office/officeart/2005/8/layout/hProcess11"/>
    <dgm:cxn modelId="{CCCE9B96-56A0-48F3-9E5A-A11D08CD1A79}" type="presParOf" srcId="{A3E26421-8D5C-4E63-9E4B-CF1BB41D0266}" destId="{CB04E3CB-489B-44A0-993E-9D279670BB3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B02CF-04DA-48D5-81A0-BBD12ACB07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7198B1-42F1-40B8-AADD-78FCA0E93BD2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Who</a:t>
          </a:r>
          <a:r>
            <a:rPr lang="en-US" dirty="0"/>
            <a:t> is the patient?</a:t>
          </a:r>
        </a:p>
      </dgm:t>
    </dgm:pt>
    <dgm:pt modelId="{FC6F5C6C-5A3A-469E-879E-088D097B0EA3}" type="parTrans" cxnId="{A36A2977-8972-4EE6-A9DE-C3AA65508CC2}">
      <dgm:prSet/>
      <dgm:spPr/>
      <dgm:t>
        <a:bodyPr/>
        <a:lstStyle/>
        <a:p>
          <a:endParaRPr lang="en-US"/>
        </a:p>
      </dgm:t>
    </dgm:pt>
    <dgm:pt modelId="{D9F551A2-BD4E-447B-8543-E34ABB98822E}" type="sibTrans" cxnId="{A36A2977-8972-4EE6-A9DE-C3AA65508CC2}">
      <dgm:prSet/>
      <dgm:spPr/>
      <dgm:t>
        <a:bodyPr/>
        <a:lstStyle/>
        <a:p>
          <a:endParaRPr lang="en-US"/>
        </a:p>
      </dgm:t>
    </dgm:pt>
    <dgm:pt modelId="{3D25F920-62F6-445D-9EFF-3101CFF17BA3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Whose</a:t>
          </a:r>
          <a:r>
            <a:rPr lang="en-US" dirty="0"/>
            <a:t> is the medication?</a:t>
          </a:r>
        </a:p>
      </dgm:t>
    </dgm:pt>
    <dgm:pt modelId="{13EAE7A7-3B08-4C0F-BACD-C5C5DD6F7499}" type="parTrans" cxnId="{23CEAD92-4276-476C-B7BE-BBA77F4C1A6E}">
      <dgm:prSet/>
      <dgm:spPr/>
      <dgm:t>
        <a:bodyPr/>
        <a:lstStyle/>
        <a:p>
          <a:endParaRPr lang="en-US"/>
        </a:p>
      </dgm:t>
    </dgm:pt>
    <dgm:pt modelId="{5A1988BC-CB0A-4E2A-B740-C46F8951464C}" type="sibTrans" cxnId="{23CEAD92-4276-476C-B7BE-BBA77F4C1A6E}">
      <dgm:prSet/>
      <dgm:spPr/>
      <dgm:t>
        <a:bodyPr/>
        <a:lstStyle/>
        <a:p>
          <a:endParaRPr lang="en-US"/>
        </a:p>
      </dgm:t>
    </dgm:pt>
    <dgm:pt modelId="{2CCBEB04-5DE9-4956-9C45-FE00166A90DF}">
      <dgm:prSet phldrT="[Text]"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What</a:t>
          </a:r>
          <a:r>
            <a:rPr lang="en-US" dirty="0"/>
            <a:t> is the substance?</a:t>
          </a:r>
        </a:p>
      </dgm:t>
    </dgm:pt>
    <dgm:pt modelId="{9596B3C1-8A4C-404C-9D6F-CCAE672E7499}" type="parTrans" cxnId="{8F1292B6-1344-4D16-B7F4-32F09BAB717B}">
      <dgm:prSet/>
      <dgm:spPr/>
      <dgm:t>
        <a:bodyPr/>
        <a:lstStyle/>
        <a:p>
          <a:endParaRPr lang="en-US"/>
        </a:p>
      </dgm:t>
    </dgm:pt>
    <dgm:pt modelId="{A62E831D-FB33-4067-97A3-DD62A8E83342}" type="sibTrans" cxnId="{8F1292B6-1344-4D16-B7F4-32F09BAB717B}">
      <dgm:prSet/>
      <dgm:spPr/>
      <dgm:t>
        <a:bodyPr/>
        <a:lstStyle/>
        <a:p>
          <a:endParaRPr lang="en-US"/>
        </a:p>
      </dgm:t>
    </dgm:pt>
    <dgm:pt modelId="{5C6AF2C8-212D-4A9A-9276-FBBFC77D7177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When</a:t>
          </a:r>
          <a:r>
            <a:rPr lang="en-US" dirty="0"/>
            <a:t> did the exposure occur?</a:t>
          </a:r>
        </a:p>
      </dgm:t>
    </dgm:pt>
    <dgm:pt modelId="{6AB17481-3873-4C36-A0E1-764D27356EA0}" type="parTrans" cxnId="{6DE027C8-596F-4C0E-8B65-449B1F856AB5}">
      <dgm:prSet/>
      <dgm:spPr/>
      <dgm:t>
        <a:bodyPr/>
        <a:lstStyle/>
        <a:p>
          <a:endParaRPr lang="en-US"/>
        </a:p>
      </dgm:t>
    </dgm:pt>
    <dgm:pt modelId="{06256DBA-A4B8-4E3F-855D-9A68E5C074C9}" type="sibTrans" cxnId="{6DE027C8-596F-4C0E-8B65-449B1F856AB5}">
      <dgm:prSet/>
      <dgm:spPr/>
      <dgm:t>
        <a:bodyPr/>
        <a:lstStyle/>
        <a:p>
          <a:endParaRPr lang="en-US"/>
        </a:p>
      </dgm:t>
    </dgm:pt>
    <dgm:pt modelId="{15D5825E-338C-459F-9D4B-63273E158A18}">
      <dgm:prSet/>
      <dgm:spPr/>
      <dgm:t>
        <a:bodyPr/>
        <a:lstStyle/>
        <a:p>
          <a:r>
            <a:rPr lang="en-US" b="1" dirty="0">
              <a:solidFill>
                <a:srgbClr val="FFC000"/>
              </a:solidFill>
            </a:rPr>
            <a:t>Why</a:t>
          </a:r>
          <a:r>
            <a:rPr lang="en-US" dirty="0"/>
            <a:t> did the exposure occur?</a:t>
          </a:r>
        </a:p>
      </dgm:t>
    </dgm:pt>
    <dgm:pt modelId="{24B39BDB-A72A-47BB-AB07-71DE160B4D46}" type="parTrans" cxnId="{C35C8435-5A5A-4364-866B-2B8DE742EA7D}">
      <dgm:prSet/>
      <dgm:spPr/>
      <dgm:t>
        <a:bodyPr/>
        <a:lstStyle/>
        <a:p>
          <a:endParaRPr lang="en-US"/>
        </a:p>
      </dgm:t>
    </dgm:pt>
    <dgm:pt modelId="{B41B0C1E-A4F3-46DF-BE3D-39B0B800177F}" type="sibTrans" cxnId="{C35C8435-5A5A-4364-866B-2B8DE742EA7D}">
      <dgm:prSet/>
      <dgm:spPr/>
      <dgm:t>
        <a:bodyPr/>
        <a:lstStyle/>
        <a:p>
          <a:endParaRPr lang="en-US"/>
        </a:p>
      </dgm:t>
    </dgm:pt>
    <dgm:pt modelId="{154592C0-4947-4EBF-BB46-7CAA1458A9AB}" type="pres">
      <dgm:prSet presAssocID="{6B0B02CF-04DA-48D5-81A0-BBD12ACB07A9}" presName="Name0" presStyleCnt="0">
        <dgm:presLayoutVars>
          <dgm:chMax val="7"/>
          <dgm:chPref val="7"/>
          <dgm:dir/>
        </dgm:presLayoutVars>
      </dgm:prSet>
      <dgm:spPr/>
    </dgm:pt>
    <dgm:pt modelId="{2E0B81FB-40F9-4E42-BA60-C2BA8D656AED}" type="pres">
      <dgm:prSet presAssocID="{6B0B02CF-04DA-48D5-81A0-BBD12ACB07A9}" presName="Name1" presStyleCnt="0"/>
      <dgm:spPr/>
    </dgm:pt>
    <dgm:pt modelId="{03EE447A-A0F5-4AC1-9A0F-55CA90A63444}" type="pres">
      <dgm:prSet presAssocID="{6B0B02CF-04DA-48D5-81A0-BBD12ACB07A9}" presName="cycle" presStyleCnt="0"/>
      <dgm:spPr/>
    </dgm:pt>
    <dgm:pt modelId="{78BC9A53-3D87-4F00-8741-F742D5AA4928}" type="pres">
      <dgm:prSet presAssocID="{6B0B02CF-04DA-48D5-81A0-BBD12ACB07A9}" presName="srcNode" presStyleLbl="node1" presStyleIdx="0" presStyleCnt="5"/>
      <dgm:spPr/>
    </dgm:pt>
    <dgm:pt modelId="{CD343E24-C87A-4E5A-AE97-1FAB31D47C77}" type="pres">
      <dgm:prSet presAssocID="{6B0B02CF-04DA-48D5-81A0-BBD12ACB07A9}" presName="conn" presStyleLbl="parChTrans1D2" presStyleIdx="0" presStyleCnt="1"/>
      <dgm:spPr/>
    </dgm:pt>
    <dgm:pt modelId="{6748DA76-CA97-4D89-BDFB-731D098F8783}" type="pres">
      <dgm:prSet presAssocID="{6B0B02CF-04DA-48D5-81A0-BBD12ACB07A9}" presName="extraNode" presStyleLbl="node1" presStyleIdx="0" presStyleCnt="5"/>
      <dgm:spPr/>
    </dgm:pt>
    <dgm:pt modelId="{057BB9CE-6581-4D1F-B754-9DF08F280E7B}" type="pres">
      <dgm:prSet presAssocID="{6B0B02CF-04DA-48D5-81A0-BBD12ACB07A9}" presName="dstNode" presStyleLbl="node1" presStyleIdx="0" presStyleCnt="5"/>
      <dgm:spPr/>
    </dgm:pt>
    <dgm:pt modelId="{E81A3614-9C28-441D-AB49-938418913EDC}" type="pres">
      <dgm:prSet presAssocID="{527198B1-42F1-40B8-AADD-78FCA0E93BD2}" presName="text_1" presStyleLbl="node1" presStyleIdx="0" presStyleCnt="5">
        <dgm:presLayoutVars>
          <dgm:bulletEnabled val="1"/>
        </dgm:presLayoutVars>
      </dgm:prSet>
      <dgm:spPr/>
    </dgm:pt>
    <dgm:pt modelId="{F0BA29F7-6E54-4E11-A581-B367E3015485}" type="pres">
      <dgm:prSet presAssocID="{527198B1-42F1-40B8-AADD-78FCA0E93BD2}" presName="accent_1" presStyleCnt="0"/>
      <dgm:spPr/>
    </dgm:pt>
    <dgm:pt modelId="{D74A03A9-BEE6-49A8-948E-2A83A9208D2D}" type="pres">
      <dgm:prSet presAssocID="{527198B1-42F1-40B8-AADD-78FCA0E93BD2}" presName="accentRepeatNode" presStyleLbl="solidFgAcc1" presStyleIdx="0" presStyleCnt="5"/>
      <dgm:spPr/>
    </dgm:pt>
    <dgm:pt modelId="{DA037581-D12C-4DD4-BF6F-3200B1369FFE}" type="pres">
      <dgm:prSet presAssocID="{3D25F920-62F6-445D-9EFF-3101CFF17BA3}" presName="text_2" presStyleLbl="node1" presStyleIdx="1" presStyleCnt="5">
        <dgm:presLayoutVars>
          <dgm:bulletEnabled val="1"/>
        </dgm:presLayoutVars>
      </dgm:prSet>
      <dgm:spPr/>
    </dgm:pt>
    <dgm:pt modelId="{74BAB1E1-967E-4358-8411-6682B6256E57}" type="pres">
      <dgm:prSet presAssocID="{3D25F920-62F6-445D-9EFF-3101CFF17BA3}" presName="accent_2" presStyleCnt="0"/>
      <dgm:spPr/>
    </dgm:pt>
    <dgm:pt modelId="{BEFDC1FF-AC39-4985-901F-6757CA4B0FDA}" type="pres">
      <dgm:prSet presAssocID="{3D25F920-62F6-445D-9EFF-3101CFF17BA3}" presName="accentRepeatNode" presStyleLbl="solidFgAcc1" presStyleIdx="1" presStyleCnt="5"/>
      <dgm:spPr/>
    </dgm:pt>
    <dgm:pt modelId="{9BA7EB65-333A-4896-A639-C361B8A99D12}" type="pres">
      <dgm:prSet presAssocID="{2CCBEB04-5DE9-4956-9C45-FE00166A90DF}" presName="text_3" presStyleLbl="node1" presStyleIdx="2" presStyleCnt="5">
        <dgm:presLayoutVars>
          <dgm:bulletEnabled val="1"/>
        </dgm:presLayoutVars>
      </dgm:prSet>
      <dgm:spPr/>
    </dgm:pt>
    <dgm:pt modelId="{7C87DB4F-9390-440B-B151-525417380A43}" type="pres">
      <dgm:prSet presAssocID="{2CCBEB04-5DE9-4956-9C45-FE00166A90DF}" presName="accent_3" presStyleCnt="0"/>
      <dgm:spPr/>
    </dgm:pt>
    <dgm:pt modelId="{130B2992-748F-4364-82EF-7D0CDBAFEDF8}" type="pres">
      <dgm:prSet presAssocID="{2CCBEB04-5DE9-4956-9C45-FE00166A90DF}" presName="accentRepeatNode" presStyleLbl="solidFgAcc1" presStyleIdx="2" presStyleCnt="5"/>
      <dgm:spPr/>
    </dgm:pt>
    <dgm:pt modelId="{795F9494-77D3-4C08-805F-4DC8409B3C20}" type="pres">
      <dgm:prSet presAssocID="{5C6AF2C8-212D-4A9A-9276-FBBFC77D7177}" presName="text_4" presStyleLbl="node1" presStyleIdx="3" presStyleCnt="5">
        <dgm:presLayoutVars>
          <dgm:bulletEnabled val="1"/>
        </dgm:presLayoutVars>
      </dgm:prSet>
      <dgm:spPr/>
    </dgm:pt>
    <dgm:pt modelId="{5178AF70-E426-4C19-8539-92885B458D4D}" type="pres">
      <dgm:prSet presAssocID="{5C6AF2C8-212D-4A9A-9276-FBBFC77D7177}" presName="accent_4" presStyleCnt="0"/>
      <dgm:spPr/>
    </dgm:pt>
    <dgm:pt modelId="{AE2C0A39-102A-411A-8DB5-DB33C57BA996}" type="pres">
      <dgm:prSet presAssocID="{5C6AF2C8-212D-4A9A-9276-FBBFC77D7177}" presName="accentRepeatNode" presStyleLbl="solidFgAcc1" presStyleIdx="3" presStyleCnt="5"/>
      <dgm:spPr/>
    </dgm:pt>
    <dgm:pt modelId="{D9320982-26F3-44BD-ABB0-17FB5B326F91}" type="pres">
      <dgm:prSet presAssocID="{15D5825E-338C-459F-9D4B-63273E158A18}" presName="text_5" presStyleLbl="node1" presStyleIdx="4" presStyleCnt="5">
        <dgm:presLayoutVars>
          <dgm:bulletEnabled val="1"/>
        </dgm:presLayoutVars>
      </dgm:prSet>
      <dgm:spPr/>
    </dgm:pt>
    <dgm:pt modelId="{5C8BB166-97E5-4D50-9B5E-8FCB22B90730}" type="pres">
      <dgm:prSet presAssocID="{15D5825E-338C-459F-9D4B-63273E158A18}" presName="accent_5" presStyleCnt="0"/>
      <dgm:spPr/>
    </dgm:pt>
    <dgm:pt modelId="{95560060-988E-4326-A754-DC41203D8809}" type="pres">
      <dgm:prSet presAssocID="{15D5825E-338C-459F-9D4B-63273E158A18}" presName="accentRepeatNode" presStyleLbl="solidFgAcc1" presStyleIdx="4" presStyleCnt="5"/>
      <dgm:spPr/>
    </dgm:pt>
  </dgm:ptLst>
  <dgm:cxnLst>
    <dgm:cxn modelId="{235A1304-7719-4015-8AF1-C0F3569869F1}" type="presOf" srcId="{D9F551A2-BD4E-447B-8543-E34ABB98822E}" destId="{CD343E24-C87A-4E5A-AE97-1FAB31D47C77}" srcOrd="0" destOrd="0" presId="urn:microsoft.com/office/officeart/2008/layout/VerticalCurvedList"/>
    <dgm:cxn modelId="{C35C8435-5A5A-4364-866B-2B8DE742EA7D}" srcId="{6B0B02CF-04DA-48D5-81A0-BBD12ACB07A9}" destId="{15D5825E-338C-459F-9D4B-63273E158A18}" srcOrd="4" destOrd="0" parTransId="{24B39BDB-A72A-47BB-AB07-71DE160B4D46}" sibTransId="{B41B0C1E-A4F3-46DF-BE3D-39B0B800177F}"/>
    <dgm:cxn modelId="{0D331163-0756-4D26-8DCC-D48FA7C4BE7F}" type="presOf" srcId="{15D5825E-338C-459F-9D4B-63273E158A18}" destId="{D9320982-26F3-44BD-ABB0-17FB5B326F91}" srcOrd="0" destOrd="0" presId="urn:microsoft.com/office/officeart/2008/layout/VerticalCurvedList"/>
    <dgm:cxn modelId="{585C024E-E4DF-4CEC-9D72-1898C59B2B1D}" type="presOf" srcId="{5C6AF2C8-212D-4A9A-9276-FBBFC77D7177}" destId="{795F9494-77D3-4C08-805F-4DC8409B3C20}" srcOrd="0" destOrd="0" presId="urn:microsoft.com/office/officeart/2008/layout/VerticalCurvedList"/>
    <dgm:cxn modelId="{56BC3774-8EAF-4A3A-97CA-A5D67B2E6530}" type="presOf" srcId="{6B0B02CF-04DA-48D5-81A0-BBD12ACB07A9}" destId="{154592C0-4947-4EBF-BB46-7CAA1458A9AB}" srcOrd="0" destOrd="0" presId="urn:microsoft.com/office/officeart/2008/layout/VerticalCurvedList"/>
    <dgm:cxn modelId="{A36A2977-8972-4EE6-A9DE-C3AA65508CC2}" srcId="{6B0B02CF-04DA-48D5-81A0-BBD12ACB07A9}" destId="{527198B1-42F1-40B8-AADD-78FCA0E93BD2}" srcOrd="0" destOrd="0" parTransId="{FC6F5C6C-5A3A-469E-879E-088D097B0EA3}" sibTransId="{D9F551A2-BD4E-447B-8543-E34ABB98822E}"/>
    <dgm:cxn modelId="{23CEAD92-4276-476C-B7BE-BBA77F4C1A6E}" srcId="{6B0B02CF-04DA-48D5-81A0-BBD12ACB07A9}" destId="{3D25F920-62F6-445D-9EFF-3101CFF17BA3}" srcOrd="1" destOrd="0" parTransId="{13EAE7A7-3B08-4C0F-BACD-C5C5DD6F7499}" sibTransId="{5A1988BC-CB0A-4E2A-B740-C46F8951464C}"/>
    <dgm:cxn modelId="{465417A3-B468-42E7-968C-FA7C23F4FC5A}" type="presOf" srcId="{3D25F920-62F6-445D-9EFF-3101CFF17BA3}" destId="{DA037581-D12C-4DD4-BF6F-3200B1369FFE}" srcOrd="0" destOrd="0" presId="urn:microsoft.com/office/officeart/2008/layout/VerticalCurvedList"/>
    <dgm:cxn modelId="{8F1292B6-1344-4D16-B7F4-32F09BAB717B}" srcId="{6B0B02CF-04DA-48D5-81A0-BBD12ACB07A9}" destId="{2CCBEB04-5DE9-4956-9C45-FE00166A90DF}" srcOrd="2" destOrd="0" parTransId="{9596B3C1-8A4C-404C-9D6F-CCAE672E7499}" sibTransId="{A62E831D-FB33-4067-97A3-DD62A8E83342}"/>
    <dgm:cxn modelId="{6DE027C8-596F-4C0E-8B65-449B1F856AB5}" srcId="{6B0B02CF-04DA-48D5-81A0-BBD12ACB07A9}" destId="{5C6AF2C8-212D-4A9A-9276-FBBFC77D7177}" srcOrd="3" destOrd="0" parTransId="{6AB17481-3873-4C36-A0E1-764D27356EA0}" sibTransId="{06256DBA-A4B8-4E3F-855D-9A68E5C074C9}"/>
    <dgm:cxn modelId="{6BA93ECB-C9F7-41C1-B3DA-38FC556427C7}" type="presOf" srcId="{2CCBEB04-5DE9-4956-9C45-FE00166A90DF}" destId="{9BA7EB65-333A-4896-A639-C361B8A99D12}" srcOrd="0" destOrd="0" presId="urn:microsoft.com/office/officeart/2008/layout/VerticalCurvedList"/>
    <dgm:cxn modelId="{A23AD7F7-14D4-496C-8D09-C7026390D427}" type="presOf" srcId="{527198B1-42F1-40B8-AADD-78FCA0E93BD2}" destId="{E81A3614-9C28-441D-AB49-938418913EDC}" srcOrd="0" destOrd="0" presId="urn:microsoft.com/office/officeart/2008/layout/VerticalCurvedList"/>
    <dgm:cxn modelId="{6F0C41AF-185B-4A80-AA22-3919A16C3F82}" type="presParOf" srcId="{154592C0-4947-4EBF-BB46-7CAA1458A9AB}" destId="{2E0B81FB-40F9-4E42-BA60-C2BA8D656AED}" srcOrd="0" destOrd="0" presId="urn:microsoft.com/office/officeart/2008/layout/VerticalCurvedList"/>
    <dgm:cxn modelId="{581C6A1E-5BD4-421C-AECB-9917EA723E87}" type="presParOf" srcId="{2E0B81FB-40F9-4E42-BA60-C2BA8D656AED}" destId="{03EE447A-A0F5-4AC1-9A0F-55CA90A63444}" srcOrd="0" destOrd="0" presId="urn:microsoft.com/office/officeart/2008/layout/VerticalCurvedList"/>
    <dgm:cxn modelId="{3F384B6B-D992-4A2F-9DB1-698BC4AA21BE}" type="presParOf" srcId="{03EE447A-A0F5-4AC1-9A0F-55CA90A63444}" destId="{78BC9A53-3D87-4F00-8741-F742D5AA4928}" srcOrd="0" destOrd="0" presId="urn:microsoft.com/office/officeart/2008/layout/VerticalCurvedList"/>
    <dgm:cxn modelId="{463611EE-8744-4047-A510-42624352D6C9}" type="presParOf" srcId="{03EE447A-A0F5-4AC1-9A0F-55CA90A63444}" destId="{CD343E24-C87A-4E5A-AE97-1FAB31D47C77}" srcOrd="1" destOrd="0" presId="urn:microsoft.com/office/officeart/2008/layout/VerticalCurvedList"/>
    <dgm:cxn modelId="{3BCB3454-A2F2-48FB-A45C-BC21980C257C}" type="presParOf" srcId="{03EE447A-A0F5-4AC1-9A0F-55CA90A63444}" destId="{6748DA76-CA97-4D89-BDFB-731D098F8783}" srcOrd="2" destOrd="0" presId="urn:microsoft.com/office/officeart/2008/layout/VerticalCurvedList"/>
    <dgm:cxn modelId="{DCB568AC-03AC-43E0-82CA-6556F2BF8ADE}" type="presParOf" srcId="{03EE447A-A0F5-4AC1-9A0F-55CA90A63444}" destId="{057BB9CE-6581-4D1F-B754-9DF08F280E7B}" srcOrd="3" destOrd="0" presId="urn:microsoft.com/office/officeart/2008/layout/VerticalCurvedList"/>
    <dgm:cxn modelId="{278B4DA8-5FF3-479E-906F-B064F8E276D3}" type="presParOf" srcId="{2E0B81FB-40F9-4E42-BA60-C2BA8D656AED}" destId="{E81A3614-9C28-441D-AB49-938418913EDC}" srcOrd="1" destOrd="0" presId="urn:microsoft.com/office/officeart/2008/layout/VerticalCurvedList"/>
    <dgm:cxn modelId="{93CA1D92-E280-4D14-A412-E634B09A7E91}" type="presParOf" srcId="{2E0B81FB-40F9-4E42-BA60-C2BA8D656AED}" destId="{F0BA29F7-6E54-4E11-A581-B367E3015485}" srcOrd="2" destOrd="0" presId="urn:microsoft.com/office/officeart/2008/layout/VerticalCurvedList"/>
    <dgm:cxn modelId="{F245D5F2-DA34-4002-96D2-622A55B9DE7A}" type="presParOf" srcId="{F0BA29F7-6E54-4E11-A581-B367E3015485}" destId="{D74A03A9-BEE6-49A8-948E-2A83A9208D2D}" srcOrd="0" destOrd="0" presId="urn:microsoft.com/office/officeart/2008/layout/VerticalCurvedList"/>
    <dgm:cxn modelId="{BD571A9C-F3E2-45D1-BDF9-C1228A6CABA7}" type="presParOf" srcId="{2E0B81FB-40F9-4E42-BA60-C2BA8D656AED}" destId="{DA037581-D12C-4DD4-BF6F-3200B1369FFE}" srcOrd="3" destOrd="0" presId="urn:microsoft.com/office/officeart/2008/layout/VerticalCurvedList"/>
    <dgm:cxn modelId="{92EF4552-DA37-48AE-977D-12C05CF45352}" type="presParOf" srcId="{2E0B81FB-40F9-4E42-BA60-C2BA8D656AED}" destId="{74BAB1E1-967E-4358-8411-6682B6256E57}" srcOrd="4" destOrd="0" presId="urn:microsoft.com/office/officeart/2008/layout/VerticalCurvedList"/>
    <dgm:cxn modelId="{C7912B1E-BC0B-4945-A53B-99B9EE7025C9}" type="presParOf" srcId="{74BAB1E1-967E-4358-8411-6682B6256E57}" destId="{BEFDC1FF-AC39-4985-901F-6757CA4B0FDA}" srcOrd="0" destOrd="0" presId="urn:microsoft.com/office/officeart/2008/layout/VerticalCurvedList"/>
    <dgm:cxn modelId="{781BD9CA-30E2-498A-9990-827F0DEEA6E3}" type="presParOf" srcId="{2E0B81FB-40F9-4E42-BA60-C2BA8D656AED}" destId="{9BA7EB65-333A-4896-A639-C361B8A99D12}" srcOrd="5" destOrd="0" presId="urn:microsoft.com/office/officeart/2008/layout/VerticalCurvedList"/>
    <dgm:cxn modelId="{3B6C2F72-B3DC-4135-9DC0-779B5F78389E}" type="presParOf" srcId="{2E0B81FB-40F9-4E42-BA60-C2BA8D656AED}" destId="{7C87DB4F-9390-440B-B151-525417380A43}" srcOrd="6" destOrd="0" presId="urn:microsoft.com/office/officeart/2008/layout/VerticalCurvedList"/>
    <dgm:cxn modelId="{3A5EB513-F107-4696-A934-1D4A394573C5}" type="presParOf" srcId="{7C87DB4F-9390-440B-B151-525417380A43}" destId="{130B2992-748F-4364-82EF-7D0CDBAFEDF8}" srcOrd="0" destOrd="0" presId="urn:microsoft.com/office/officeart/2008/layout/VerticalCurvedList"/>
    <dgm:cxn modelId="{192AC9CF-B3CF-4273-878F-B169FD4F8244}" type="presParOf" srcId="{2E0B81FB-40F9-4E42-BA60-C2BA8D656AED}" destId="{795F9494-77D3-4C08-805F-4DC8409B3C20}" srcOrd="7" destOrd="0" presId="urn:microsoft.com/office/officeart/2008/layout/VerticalCurvedList"/>
    <dgm:cxn modelId="{CBEA87F0-E2D5-4AA7-AAD0-3069AB6A298C}" type="presParOf" srcId="{2E0B81FB-40F9-4E42-BA60-C2BA8D656AED}" destId="{5178AF70-E426-4C19-8539-92885B458D4D}" srcOrd="8" destOrd="0" presId="urn:microsoft.com/office/officeart/2008/layout/VerticalCurvedList"/>
    <dgm:cxn modelId="{F0E25665-42C0-49EE-B54F-BC307222593D}" type="presParOf" srcId="{5178AF70-E426-4C19-8539-92885B458D4D}" destId="{AE2C0A39-102A-411A-8DB5-DB33C57BA996}" srcOrd="0" destOrd="0" presId="urn:microsoft.com/office/officeart/2008/layout/VerticalCurvedList"/>
    <dgm:cxn modelId="{DA486323-8F92-4768-A239-90938E9E6679}" type="presParOf" srcId="{2E0B81FB-40F9-4E42-BA60-C2BA8D656AED}" destId="{D9320982-26F3-44BD-ABB0-17FB5B326F91}" srcOrd="9" destOrd="0" presId="urn:microsoft.com/office/officeart/2008/layout/VerticalCurvedList"/>
    <dgm:cxn modelId="{27F5594D-1FCF-4ED0-A641-5BD695DD9B20}" type="presParOf" srcId="{2E0B81FB-40F9-4E42-BA60-C2BA8D656AED}" destId="{5C8BB166-97E5-4D50-9B5E-8FCB22B90730}" srcOrd="10" destOrd="0" presId="urn:microsoft.com/office/officeart/2008/layout/VerticalCurvedList"/>
    <dgm:cxn modelId="{84A3BBBB-D174-4E82-A18F-67D9C89CD3E0}" type="presParOf" srcId="{5C8BB166-97E5-4D50-9B5E-8FCB22B90730}" destId="{95560060-988E-4326-A754-DC41203D88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3E44D0-88F0-45CA-A7C0-2283DCDE48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414633-40A6-4EBE-8545-A61662E82E55}">
      <dgm:prSet phldrT="[Text]"/>
      <dgm:spPr/>
      <dgm:t>
        <a:bodyPr/>
        <a:lstStyle/>
        <a:p>
          <a:r>
            <a:rPr lang="en-US" dirty="0"/>
            <a:t>Withholding serotonergic medications</a:t>
          </a:r>
        </a:p>
      </dgm:t>
    </dgm:pt>
    <dgm:pt modelId="{3F9A00AA-6FF8-4032-9DB0-97C3627645BA}" type="parTrans" cxnId="{69C2C835-089B-42B9-9CFC-4F05016FDA28}">
      <dgm:prSet/>
      <dgm:spPr/>
      <dgm:t>
        <a:bodyPr/>
        <a:lstStyle/>
        <a:p>
          <a:endParaRPr lang="en-US"/>
        </a:p>
      </dgm:t>
    </dgm:pt>
    <dgm:pt modelId="{92572CAC-3134-47A0-ABCB-675FF70F2AAC}" type="sibTrans" cxnId="{69C2C835-089B-42B9-9CFC-4F05016FDA28}">
      <dgm:prSet/>
      <dgm:spPr/>
      <dgm:t>
        <a:bodyPr/>
        <a:lstStyle/>
        <a:p>
          <a:endParaRPr lang="en-US"/>
        </a:p>
      </dgm:t>
    </dgm:pt>
    <dgm:pt modelId="{389D4232-F270-489C-AF99-AD36234FD577}">
      <dgm:prSet phldrT="[Text]"/>
      <dgm:spPr/>
      <dgm:t>
        <a:bodyPr/>
        <a:lstStyle/>
        <a:p>
          <a:r>
            <a:rPr lang="en-US" dirty="0"/>
            <a:t>Supportive Care</a:t>
          </a:r>
        </a:p>
      </dgm:t>
    </dgm:pt>
    <dgm:pt modelId="{4BCD19F1-E13C-4E3E-8604-001DB690031A}" type="parTrans" cxnId="{D80989BF-C388-4E05-8A78-E0C6649CC5DE}">
      <dgm:prSet/>
      <dgm:spPr/>
      <dgm:t>
        <a:bodyPr/>
        <a:lstStyle/>
        <a:p>
          <a:endParaRPr lang="en-US"/>
        </a:p>
      </dgm:t>
    </dgm:pt>
    <dgm:pt modelId="{D0672D67-7831-4175-AEED-D41B553C9598}" type="sibTrans" cxnId="{D80989BF-C388-4E05-8A78-E0C6649CC5DE}">
      <dgm:prSet/>
      <dgm:spPr/>
      <dgm:t>
        <a:bodyPr/>
        <a:lstStyle/>
        <a:p>
          <a:endParaRPr lang="en-US"/>
        </a:p>
      </dgm:t>
    </dgm:pt>
    <dgm:pt modelId="{7EC3464D-08C3-4AF2-B325-40D0A1EF07E8}">
      <dgm:prSet phldrT="[Text]"/>
      <dgm:spPr/>
      <dgm:t>
        <a:bodyPr/>
        <a:lstStyle/>
        <a:p>
          <a:r>
            <a:rPr lang="en-US" dirty="0"/>
            <a:t>Sedation for agitation</a:t>
          </a:r>
        </a:p>
      </dgm:t>
    </dgm:pt>
    <dgm:pt modelId="{E50971AD-A54D-4A3F-BE6F-474823F825E1}" type="parTrans" cxnId="{85663BDA-6952-44B3-97F5-EAC9BDC5F285}">
      <dgm:prSet/>
      <dgm:spPr/>
      <dgm:t>
        <a:bodyPr/>
        <a:lstStyle/>
        <a:p>
          <a:endParaRPr lang="en-US"/>
        </a:p>
      </dgm:t>
    </dgm:pt>
    <dgm:pt modelId="{5C2F6EB6-1FC5-4AFF-ABD8-A176AEB97AE0}" type="sibTrans" cxnId="{85663BDA-6952-44B3-97F5-EAC9BDC5F285}">
      <dgm:prSet/>
      <dgm:spPr/>
      <dgm:t>
        <a:bodyPr/>
        <a:lstStyle/>
        <a:p>
          <a:endParaRPr lang="en-US"/>
        </a:p>
      </dgm:t>
    </dgm:pt>
    <dgm:pt modelId="{4A257148-6F29-4940-AEA0-3E7D0C48F901}">
      <dgm:prSet phldrT="[Text]"/>
      <dgm:spPr/>
      <dgm:t>
        <a:bodyPr/>
        <a:lstStyle/>
        <a:p>
          <a:r>
            <a:rPr lang="en-US" dirty="0"/>
            <a:t>Administration of Serotonergic Antagonists</a:t>
          </a:r>
        </a:p>
      </dgm:t>
    </dgm:pt>
    <dgm:pt modelId="{B6C9F72C-9344-4A99-8174-F53883CFE3AA}" type="parTrans" cxnId="{A4BF3C20-2A0B-4AC8-ADD6-4996DE9EC808}">
      <dgm:prSet/>
      <dgm:spPr/>
      <dgm:t>
        <a:bodyPr/>
        <a:lstStyle/>
        <a:p>
          <a:endParaRPr lang="en-US"/>
        </a:p>
      </dgm:t>
    </dgm:pt>
    <dgm:pt modelId="{EFCBFB0F-FFC0-4202-8BD3-C9382A5FC3EC}" type="sibTrans" cxnId="{A4BF3C20-2A0B-4AC8-ADD6-4996DE9EC808}">
      <dgm:prSet/>
      <dgm:spPr/>
      <dgm:t>
        <a:bodyPr/>
        <a:lstStyle/>
        <a:p>
          <a:endParaRPr lang="en-US"/>
        </a:p>
      </dgm:t>
    </dgm:pt>
    <dgm:pt modelId="{2B2C205D-D876-474B-9C37-D9E8A5482CDA}" type="pres">
      <dgm:prSet presAssocID="{5B3E44D0-88F0-45CA-A7C0-2283DCDE4898}" presName="Name0" presStyleCnt="0">
        <dgm:presLayoutVars>
          <dgm:chMax val="7"/>
          <dgm:chPref val="7"/>
          <dgm:dir/>
        </dgm:presLayoutVars>
      </dgm:prSet>
      <dgm:spPr/>
    </dgm:pt>
    <dgm:pt modelId="{06707EC4-AC5D-48AD-AC7E-200CD6A59CE3}" type="pres">
      <dgm:prSet presAssocID="{5B3E44D0-88F0-45CA-A7C0-2283DCDE4898}" presName="Name1" presStyleCnt="0"/>
      <dgm:spPr/>
    </dgm:pt>
    <dgm:pt modelId="{946C26D0-4AD7-4FD9-9BE8-BFC645FE5A17}" type="pres">
      <dgm:prSet presAssocID="{5B3E44D0-88F0-45CA-A7C0-2283DCDE4898}" presName="cycle" presStyleCnt="0"/>
      <dgm:spPr/>
    </dgm:pt>
    <dgm:pt modelId="{1D078428-C546-456D-B35E-9BC5474859E4}" type="pres">
      <dgm:prSet presAssocID="{5B3E44D0-88F0-45CA-A7C0-2283DCDE4898}" presName="srcNode" presStyleLbl="node1" presStyleIdx="0" presStyleCnt="4"/>
      <dgm:spPr/>
    </dgm:pt>
    <dgm:pt modelId="{49289213-946A-4DCB-9276-B42F4F6B32E3}" type="pres">
      <dgm:prSet presAssocID="{5B3E44D0-88F0-45CA-A7C0-2283DCDE4898}" presName="conn" presStyleLbl="parChTrans1D2" presStyleIdx="0" presStyleCnt="1"/>
      <dgm:spPr/>
    </dgm:pt>
    <dgm:pt modelId="{B1240AFC-0F55-4713-BC5F-DD77CE36CAC4}" type="pres">
      <dgm:prSet presAssocID="{5B3E44D0-88F0-45CA-A7C0-2283DCDE4898}" presName="extraNode" presStyleLbl="node1" presStyleIdx="0" presStyleCnt="4"/>
      <dgm:spPr/>
    </dgm:pt>
    <dgm:pt modelId="{EE7433A1-3FA9-4543-9E13-69A393E526E9}" type="pres">
      <dgm:prSet presAssocID="{5B3E44D0-88F0-45CA-A7C0-2283DCDE4898}" presName="dstNode" presStyleLbl="node1" presStyleIdx="0" presStyleCnt="4"/>
      <dgm:spPr/>
    </dgm:pt>
    <dgm:pt modelId="{02342243-FEED-4613-A40A-DA2BF17B5842}" type="pres">
      <dgm:prSet presAssocID="{AC414633-40A6-4EBE-8545-A61662E82E55}" presName="text_1" presStyleLbl="node1" presStyleIdx="0" presStyleCnt="4">
        <dgm:presLayoutVars>
          <dgm:bulletEnabled val="1"/>
        </dgm:presLayoutVars>
      </dgm:prSet>
      <dgm:spPr/>
    </dgm:pt>
    <dgm:pt modelId="{9AC755EE-F94E-4F73-B78E-C0827A2440B7}" type="pres">
      <dgm:prSet presAssocID="{AC414633-40A6-4EBE-8545-A61662E82E55}" presName="accent_1" presStyleCnt="0"/>
      <dgm:spPr/>
    </dgm:pt>
    <dgm:pt modelId="{863C735D-4FE6-4FF6-B1B1-9DF299E046C7}" type="pres">
      <dgm:prSet presAssocID="{AC414633-40A6-4EBE-8545-A61662E82E55}" presName="accentRepeatNode" presStyleLbl="solidFgAcc1" presStyleIdx="0" presStyleCnt="4"/>
      <dgm:spPr/>
    </dgm:pt>
    <dgm:pt modelId="{DCA7E81D-3A89-4AF2-8A8E-4D456FE00FAB}" type="pres">
      <dgm:prSet presAssocID="{389D4232-F270-489C-AF99-AD36234FD577}" presName="text_2" presStyleLbl="node1" presStyleIdx="1" presStyleCnt="4">
        <dgm:presLayoutVars>
          <dgm:bulletEnabled val="1"/>
        </dgm:presLayoutVars>
      </dgm:prSet>
      <dgm:spPr/>
    </dgm:pt>
    <dgm:pt modelId="{5B6B6ACC-8BF2-470F-9050-7A4137A4B401}" type="pres">
      <dgm:prSet presAssocID="{389D4232-F270-489C-AF99-AD36234FD577}" presName="accent_2" presStyleCnt="0"/>
      <dgm:spPr/>
    </dgm:pt>
    <dgm:pt modelId="{DFF2A2B7-4320-4606-9072-B98D947024F4}" type="pres">
      <dgm:prSet presAssocID="{389D4232-F270-489C-AF99-AD36234FD577}" presName="accentRepeatNode" presStyleLbl="solidFgAcc1" presStyleIdx="1" presStyleCnt="4"/>
      <dgm:spPr/>
    </dgm:pt>
    <dgm:pt modelId="{D37ED5EA-5F85-4BB3-91DB-20380150074B}" type="pres">
      <dgm:prSet presAssocID="{7EC3464D-08C3-4AF2-B325-40D0A1EF07E8}" presName="text_3" presStyleLbl="node1" presStyleIdx="2" presStyleCnt="4">
        <dgm:presLayoutVars>
          <dgm:bulletEnabled val="1"/>
        </dgm:presLayoutVars>
      </dgm:prSet>
      <dgm:spPr/>
    </dgm:pt>
    <dgm:pt modelId="{28F2E281-E02B-4024-897B-E667CE527CFC}" type="pres">
      <dgm:prSet presAssocID="{7EC3464D-08C3-4AF2-B325-40D0A1EF07E8}" presName="accent_3" presStyleCnt="0"/>
      <dgm:spPr/>
    </dgm:pt>
    <dgm:pt modelId="{56186866-CF50-4D6C-8E33-213E10D6148D}" type="pres">
      <dgm:prSet presAssocID="{7EC3464D-08C3-4AF2-B325-40D0A1EF07E8}" presName="accentRepeatNode" presStyleLbl="solidFgAcc1" presStyleIdx="2" presStyleCnt="4"/>
      <dgm:spPr/>
    </dgm:pt>
    <dgm:pt modelId="{E84FA8A5-4412-462D-BF28-CBF938B008A9}" type="pres">
      <dgm:prSet presAssocID="{4A257148-6F29-4940-AEA0-3E7D0C48F901}" presName="text_4" presStyleLbl="node1" presStyleIdx="3" presStyleCnt="4">
        <dgm:presLayoutVars>
          <dgm:bulletEnabled val="1"/>
        </dgm:presLayoutVars>
      </dgm:prSet>
      <dgm:spPr/>
    </dgm:pt>
    <dgm:pt modelId="{73DD213A-B6A8-4D4B-9142-09ADA1DCD29C}" type="pres">
      <dgm:prSet presAssocID="{4A257148-6F29-4940-AEA0-3E7D0C48F901}" presName="accent_4" presStyleCnt="0"/>
      <dgm:spPr/>
    </dgm:pt>
    <dgm:pt modelId="{1B0E669C-B51B-4FF0-8D9F-E60454D54A53}" type="pres">
      <dgm:prSet presAssocID="{4A257148-6F29-4940-AEA0-3E7D0C48F901}" presName="accentRepeatNode" presStyleLbl="solidFgAcc1" presStyleIdx="3" presStyleCnt="4"/>
      <dgm:spPr/>
    </dgm:pt>
  </dgm:ptLst>
  <dgm:cxnLst>
    <dgm:cxn modelId="{6E924206-7D0A-42C5-962D-4EFDBC741CFF}" type="presOf" srcId="{AC414633-40A6-4EBE-8545-A61662E82E55}" destId="{02342243-FEED-4613-A40A-DA2BF17B5842}" srcOrd="0" destOrd="0" presId="urn:microsoft.com/office/officeart/2008/layout/VerticalCurvedList"/>
    <dgm:cxn modelId="{D1DF3414-2740-4423-BB93-7EBDC378536E}" type="presOf" srcId="{5B3E44D0-88F0-45CA-A7C0-2283DCDE4898}" destId="{2B2C205D-D876-474B-9C37-D9E8A5482CDA}" srcOrd="0" destOrd="0" presId="urn:microsoft.com/office/officeart/2008/layout/VerticalCurvedList"/>
    <dgm:cxn modelId="{A4BF3C20-2A0B-4AC8-ADD6-4996DE9EC808}" srcId="{5B3E44D0-88F0-45CA-A7C0-2283DCDE4898}" destId="{4A257148-6F29-4940-AEA0-3E7D0C48F901}" srcOrd="3" destOrd="0" parTransId="{B6C9F72C-9344-4A99-8174-F53883CFE3AA}" sibTransId="{EFCBFB0F-FFC0-4202-8BD3-C9382A5FC3EC}"/>
    <dgm:cxn modelId="{B229DC2F-2980-4CA3-A413-6AB747AA616A}" type="presOf" srcId="{92572CAC-3134-47A0-ABCB-675FF70F2AAC}" destId="{49289213-946A-4DCB-9276-B42F4F6B32E3}" srcOrd="0" destOrd="0" presId="urn:microsoft.com/office/officeart/2008/layout/VerticalCurvedList"/>
    <dgm:cxn modelId="{69C2C835-089B-42B9-9CFC-4F05016FDA28}" srcId="{5B3E44D0-88F0-45CA-A7C0-2283DCDE4898}" destId="{AC414633-40A6-4EBE-8545-A61662E82E55}" srcOrd="0" destOrd="0" parTransId="{3F9A00AA-6FF8-4032-9DB0-97C3627645BA}" sibTransId="{92572CAC-3134-47A0-ABCB-675FF70F2AAC}"/>
    <dgm:cxn modelId="{B8CCC779-5ED7-4D73-B3DD-130AE3A73B03}" type="presOf" srcId="{389D4232-F270-489C-AF99-AD36234FD577}" destId="{DCA7E81D-3A89-4AF2-8A8E-4D456FE00FAB}" srcOrd="0" destOrd="0" presId="urn:microsoft.com/office/officeart/2008/layout/VerticalCurvedList"/>
    <dgm:cxn modelId="{AA592E89-9058-4191-8ACD-85C7400A14C8}" type="presOf" srcId="{7EC3464D-08C3-4AF2-B325-40D0A1EF07E8}" destId="{D37ED5EA-5F85-4BB3-91DB-20380150074B}" srcOrd="0" destOrd="0" presId="urn:microsoft.com/office/officeart/2008/layout/VerticalCurvedList"/>
    <dgm:cxn modelId="{D80989BF-C388-4E05-8A78-E0C6649CC5DE}" srcId="{5B3E44D0-88F0-45CA-A7C0-2283DCDE4898}" destId="{389D4232-F270-489C-AF99-AD36234FD577}" srcOrd="1" destOrd="0" parTransId="{4BCD19F1-E13C-4E3E-8604-001DB690031A}" sibTransId="{D0672D67-7831-4175-AEED-D41B553C9598}"/>
    <dgm:cxn modelId="{85663BDA-6952-44B3-97F5-EAC9BDC5F285}" srcId="{5B3E44D0-88F0-45CA-A7C0-2283DCDE4898}" destId="{7EC3464D-08C3-4AF2-B325-40D0A1EF07E8}" srcOrd="2" destOrd="0" parTransId="{E50971AD-A54D-4A3F-BE6F-474823F825E1}" sibTransId="{5C2F6EB6-1FC5-4AFF-ABD8-A176AEB97AE0}"/>
    <dgm:cxn modelId="{85F637E1-AB75-4E08-A9A7-8110FD6DA360}" type="presOf" srcId="{4A257148-6F29-4940-AEA0-3E7D0C48F901}" destId="{E84FA8A5-4412-462D-BF28-CBF938B008A9}" srcOrd="0" destOrd="0" presId="urn:microsoft.com/office/officeart/2008/layout/VerticalCurvedList"/>
    <dgm:cxn modelId="{204BFDAF-782D-46B8-8B0B-644CA4FD8E62}" type="presParOf" srcId="{2B2C205D-D876-474B-9C37-D9E8A5482CDA}" destId="{06707EC4-AC5D-48AD-AC7E-200CD6A59CE3}" srcOrd="0" destOrd="0" presId="urn:microsoft.com/office/officeart/2008/layout/VerticalCurvedList"/>
    <dgm:cxn modelId="{D7074032-2390-4335-8AD1-C98FBE1BB772}" type="presParOf" srcId="{06707EC4-AC5D-48AD-AC7E-200CD6A59CE3}" destId="{946C26D0-4AD7-4FD9-9BE8-BFC645FE5A17}" srcOrd="0" destOrd="0" presId="urn:microsoft.com/office/officeart/2008/layout/VerticalCurvedList"/>
    <dgm:cxn modelId="{D45DD43E-BFC9-4F1C-907F-E3D248650CE9}" type="presParOf" srcId="{946C26D0-4AD7-4FD9-9BE8-BFC645FE5A17}" destId="{1D078428-C546-456D-B35E-9BC5474859E4}" srcOrd="0" destOrd="0" presId="urn:microsoft.com/office/officeart/2008/layout/VerticalCurvedList"/>
    <dgm:cxn modelId="{90ECDDD9-6474-48C3-AE26-0796E226DC66}" type="presParOf" srcId="{946C26D0-4AD7-4FD9-9BE8-BFC645FE5A17}" destId="{49289213-946A-4DCB-9276-B42F4F6B32E3}" srcOrd="1" destOrd="0" presId="urn:microsoft.com/office/officeart/2008/layout/VerticalCurvedList"/>
    <dgm:cxn modelId="{F26C7498-BC92-4FDD-9AEA-D051101D5AF5}" type="presParOf" srcId="{946C26D0-4AD7-4FD9-9BE8-BFC645FE5A17}" destId="{B1240AFC-0F55-4713-BC5F-DD77CE36CAC4}" srcOrd="2" destOrd="0" presId="urn:microsoft.com/office/officeart/2008/layout/VerticalCurvedList"/>
    <dgm:cxn modelId="{A0CA6F61-029D-4436-AAFA-1BB5BDFB3A96}" type="presParOf" srcId="{946C26D0-4AD7-4FD9-9BE8-BFC645FE5A17}" destId="{EE7433A1-3FA9-4543-9E13-69A393E526E9}" srcOrd="3" destOrd="0" presId="urn:microsoft.com/office/officeart/2008/layout/VerticalCurvedList"/>
    <dgm:cxn modelId="{F3E60A72-2DAE-43FA-854A-8612ADFBB6E4}" type="presParOf" srcId="{06707EC4-AC5D-48AD-AC7E-200CD6A59CE3}" destId="{02342243-FEED-4613-A40A-DA2BF17B5842}" srcOrd="1" destOrd="0" presId="urn:microsoft.com/office/officeart/2008/layout/VerticalCurvedList"/>
    <dgm:cxn modelId="{0EAC35FF-0B0E-4B5B-9DBA-B57797136085}" type="presParOf" srcId="{06707EC4-AC5D-48AD-AC7E-200CD6A59CE3}" destId="{9AC755EE-F94E-4F73-B78E-C0827A2440B7}" srcOrd="2" destOrd="0" presId="urn:microsoft.com/office/officeart/2008/layout/VerticalCurvedList"/>
    <dgm:cxn modelId="{BB911368-CD85-4528-B506-91FF784A376F}" type="presParOf" srcId="{9AC755EE-F94E-4F73-B78E-C0827A2440B7}" destId="{863C735D-4FE6-4FF6-B1B1-9DF299E046C7}" srcOrd="0" destOrd="0" presId="urn:microsoft.com/office/officeart/2008/layout/VerticalCurvedList"/>
    <dgm:cxn modelId="{15ED3E27-559B-473E-8902-451295ED95A3}" type="presParOf" srcId="{06707EC4-AC5D-48AD-AC7E-200CD6A59CE3}" destId="{DCA7E81D-3A89-4AF2-8A8E-4D456FE00FAB}" srcOrd="3" destOrd="0" presId="urn:microsoft.com/office/officeart/2008/layout/VerticalCurvedList"/>
    <dgm:cxn modelId="{2F95B111-9FD2-449D-86FE-748CD9CE53DB}" type="presParOf" srcId="{06707EC4-AC5D-48AD-AC7E-200CD6A59CE3}" destId="{5B6B6ACC-8BF2-470F-9050-7A4137A4B401}" srcOrd="4" destOrd="0" presId="urn:microsoft.com/office/officeart/2008/layout/VerticalCurvedList"/>
    <dgm:cxn modelId="{B48DA34E-589E-48E6-B9B5-DCF2D605CAE3}" type="presParOf" srcId="{5B6B6ACC-8BF2-470F-9050-7A4137A4B401}" destId="{DFF2A2B7-4320-4606-9072-B98D947024F4}" srcOrd="0" destOrd="0" presId="urn:microsoft.com/office/officeart/2008/layout/VerticalCurvedList"/>
    <dgm:cxn modelId="{AA7F6D1E-C93B-417A-A19D-8B58CDE64AD2}" type="presParOf" srcId="{06707EC4-AC5D-48AD-AC7E-200CD6A59CE3}" destId="{D37ED5EA-5F85-4BB3-91DB-20380150074B}" srcOrd="5" destOrd="0" presId="urn:microsoft.com/office/officeart/2008/layout/VerticalCurvedList"/>
    <dgm:cxn modelId="{2900FF08-BB66-4EF0-A27B-2D71A209CD09}" type="presParOf" srcId="{06707EC4-AC5D-48AD-AC7E-200CD6A59CE3}" destId="{28F2E281-E02B-4024-897B-E667CE527CFC}" srcOrd="6" destOrd="0" presId="urn:microsoft.com/office/officeart/2008/layout/VerticalCurvedList"/>
    <dgm:cxn modelId="{F07D5846-0C23-43BC-AAF4-F886A4F3F366}" type="presParOf" srcId="{28F2E281-E02B-4024-897B-E667CE527CFC}" destId="{56186866-CF50-4D6C-8E33-213E10D6148D}" srcOrd="0" destOrd="0" presId="urn:microsoft.com/office/officeart/2008/layout/VerticalCurvedList"/>
    <dgm:cxn modelId="{31D1A3DC-EB71-4B25-836D-4CBC56F0B94E}" type="presParOf" srcId="{06707EC4-AC5D-48AD-AC7E-200CD6A59CE3}" destId="{E84FA8A5-4412-462D-BF28-CBF938B008A9}" srcOrd="7" destOrd="0" presId="urn:microsoft.com/office/officeart/2008/layout/VerticalCurvedList"/>
    <dgm:cxn modelId="{E88AA424-B773-408C-BAA0-1ACE4D166854}" type="presParOf" srcId="{06707EC4-AC5D-48AD-AC7E-200CD6A59CE3}" destId="{73DD213A-B6A8-4D4B-9142-09ADA1DCD29C}" srcOrd="8" destOrd="0" presId="urn:microsoft.com/office/officeart/2008/layout/VerticalCurvedList"/>
    <dgm:cxn modelId="{C535D56A-0D91-4E6B-BAF0-CF4C07E9C961}" type="presParOf" srcId="{73DD213A-B6A8-4D4B-9142-09ADA1DCD29C}" destId="{1B0E669C-B51B-4FF0-8D9F-E60454D54A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D9A05-8646-43A3-A423-2FCA9A319857}">
      <dsp:nvSpPr>
        <dsp:cNvPr id="0" name=""/>
        <dsp:cNvSpPr/>
      </dsp:nvSpPr>
      <dsp:spPr>
        <a:xfrm>
          <a:off x="0" y="1577340"/>
          <a:ext cx="11734799" cy="21031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EC0CCB-F706-4082-B895-DDE40FB095AA}">
      <dsp:nvSpPr>
        <dsp:cNvPr id="0" name=""/>
        <dsp:cNvSpPr/>
      </dsp:nvSpPr>
      <dsp:spPr>
        <a:xfrm>
          <a:off x="4955" y="0"/>
          <a:ext cx="827976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 control &lt;1900s</a:t>
          </a:r>
        </a:p>
      </dsp:txBody>
      <dsp:txXfrm>
        <a:off x="4955" y="0"/>
        <a:ext cx="827976" cy="2103120"/>
      </dsp:txXfrm>
    </dsp:sp>
    <dsp:sp modelId="{86A57DFE-6BAC-456D-B6A7-2E4F0D6D71E8}">
      <dsp:nvSpPr>
        <dsp:cNvPr id="0" name=""/>
        <dsp:cNvSpPr/>
      </dsp:nvSpPr>
      <dsp:spPr>
        <a:xfrm>
          <a:off x="156053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BC3A03-5952-45EC-BF66-103F93D39291}">
      <dsp:nvSpPr>
        <dsp:cNvPr id="0" name=""/>
        <dsp:cNvSpPr/>
      </dsp:nvSpPr>
      <dsp:spPr>
        <a:xfrm>
          <a:off x="859425" y="3154680"/>
          <a:ext cx="1198472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Pure Food and Drug Act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1906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(Roosevelt)</a:t>
          </a:r>
        </a:p>
      </dsp:txBody>
      <dsp:txXfrm>
        <a:off x="859425" y="3154680"/>
        <a:ext cx="1198472" cy="2103120"/>
      </dsp:txXfrm>
    </dsp:sp>
    <dsp:sp modelId="{102EC815-0ABA-43EC-9F01-C4AC5D9A723F}">
      <dsp:nvSpPr>
        <dsp:cNvPr id="0" name=""/>
        <dsp:cNvSpPr/>
      </dsp:nvSpPr>
      <dsp:spPr>
        <a:xfrm>
          <a:off x="1195771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DB796-51B5-4258-AC56-48ADA2AF5491}">
      <dsp:nvSpPr>
        <dsp:cNvPr id="0" name=""/>
        <dsp:cNvSpPr/>
      </dsp:nvSpPr>
      <dsp:spPr>
        <a:xfrm>
          <a:off x="2084391" y="0"/>
          <a:ext cx="1314911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International Opium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Convention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1912</a:t>
          </a:r>
        </a:p>
      </dsp:txBody>
      <dsp:txXfrm>
        <a:off x="2084391" y="0"/>
        <a:ext cx="1314911" cy="2103120"/>
      </dsp:txXfrm>
    </dsp:sp>
    <dsp:sp modelId="{3716777B-62B0-49D2-BB13-390EB00BB51B}">
      <dsp:nvSpPr>
        <dsp:cNvPr id="0" name=""/>
        <dsp:cNvSpPr/>
      </dsp:nvSpPr>
      <dsp:spPr>
        <a:xfrm>
          <a:off x="2478957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11A88C-564F-45C1-8139-D25BC79FF1C0}">
      <dsp:nvSpPr>
        <dsp:cNvPr id="0" name=""/>
        <dsp:cNvSpPr/>
      </dsp:nvSpPr>
      <dsp:spPr>
        <a:xfrm>
          <a:off x="3425796" y="3154680"/>
          <a:ext cx="1098989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Harrison Narcotics Tax Act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1914</a:t>
          </a:r>
        </a:p>
      </dsp:txBody>
      <dsp:txXfrm>
        <a:off x="3425796" y="3154680"/>
        <a:ext cx="1098989" cy="2103120"/>
      </dsp:txXfrm>
    </dsp:sp>
    <dsp:sp modelId="{794E6343-5708-4815-B975-6BB56699E9D0}">
      <dsp:nvSpPr>
        <dsp:cNvPr id="0" name=""/>
        <dsp:cNvSpPr/>
      </dsp:nvSpPr>
      <dsp:spPr>
        <a:xfrm>
          <a:off x="3712401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A0CFD-3E6C-4E18-9D76-C6A4929898F4}">
      <dsp:nvSpPr>
        <dsp:cNvPr id="0" name=""/>
        <dsp:cNvSpPr/>
      </dsp:nvSpPr>
      <dsp:spPr>
        <a:xfrm>
          <a:off x="4551279" y="0"/>
          <a:ext cx="854257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Ban on sale of Heroin 1924</a:t>
          </a:r>
        </a:p>
      </dsp:txBody>
      <dsp:txXfrm>
        <a:off x="4551279" y="0"/>
        <a:ext cx="854257" cy="2103120"/>
      </dsp:txXfrm>
    </dsp:sp>
    <dsp:sp modelId="{D633C6AC-8E85-43C1-A249-71DE93BC7753}">
      <dsp:nvSpPr>
        <dsp:cNvPr id="0" name=""/>
        <dsp:cNvSpPr/>
      </dsp:nvSpPr>
      <dsp:spPr>
        <a:xfrm>
          <a:off x="4715518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4A23E-B323-4C8E-877B-E148A95DA401}">
      <dsp:nvSpPr>
        <dsp:cNvPr id="0" name=""/>
        <dsp:cNvSpPr/>
      </dsp:nvSpPr>
      <dsp:spPr>
        <a:xfrm>
          <a:off x="5432030" y="3154680"/>
          <a:ext cx="1156628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Controlled Substances Act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1970 (Nixon)</a:t>
          </a:r>
        </a:p>
      </dsp:txBody>
      <dsp:txXfrm>
        <a:off x="5432030" y="3154680"/>
        <a:ext cx="1156628" cy="2103120"/>
      </dsp:txXfrm>
    </dsp:sp>
    <dsp:sp modelId="{619BA1CB-0685-4BCD-BE9E-33896323F8BE}">
      <dsp:nvSpPr>
        <dsp:cNvPr id="0" name=""/>
        <dsp:cNvSpPr/>
      </dsp:nvSpPr>
      <dsp:spPr>
        <a:xfrm>
          <a:off x="5747455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AF4F4-1483-4947-918D-CA4B242F83B2}">
      <dsp:nvSpPr>
        <dsp:cNvPr id="0" name=""/>
        <dsp:cNvSpPr/>
      </dsp:nvSpPr>
      <dsp:spPr>
        <a:xfrm>
          <a:off x="6615153" y="0"/>
          <a:ext cx="1288969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Federal Controlled Substance Analogue Enforcement Act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1986</a:t>
          </a:r>
        </a:p>
      </dsp:txBody>
      <dsp:txXfrm>
        <a:off x="6615153" y="0"/>
        <a:ext cx="1288969" cy="2103120"/>
      </dsp:txXfrm>
    </dsp:sp>
    <dsp:sp modelId="{D0D31793-A0DA-4A04-BB02-7B34A6D0B6A5}">
      <dsp:nvSpPr>
        <dsp:cNvPr id="0" name=""/>
        <dsp:cNvSpPr/>
      </dsp:nvSpPr>
      <dsp:spPr>
        <a:xfrm>
          <a:off x="6996747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C145CC-3B06-4CB6-9FCD-D0B72E75BA0A}">
      <dsp:nvSpPr>
        <dsp:cNvPr id="0" name=""/>
        <dsp:cNvSpPr/>
      </dsp:nvSpPr>
      <dsp:spPr>
        <a:xfrm>
          <a:off x="7930615" y="3154680"/>
          <a:ext cx="1289032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Secure and Responsible Drug Disposal Act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2010</a:t>
          </a:r>
        </a:p>
      </dsp:txBody>
      <dsp:txXfrm>
        <a:off x="7930615" y="3154680"/>
        <a:ext cx="1289032" cy="2103120"/>
      </dsp:txXfrm>
    </dsp:sp>
    <dsp:sp modelId="{D8C69F47-EA61-4690-8C73-211D6A5DEF01}">
      <dsp:nvSpPr>
        <dsp:cNvPr id="0" name=""/>
        <dsp:cNvSpPr/>
      </dsp:nvSpPr>
      <dsp:spPr>
        <a:xfrm>
          <a:off x="8312242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DAC6A-B597-4981-84BB-A43DD5706A2A}">
      <dsp:nvSpPr>
        <dsp:cNvPr id="0" name=""/>
        <dsp:cNvSpPr/>
      </dsp:nvSpPr>
      <dsp:spPr>
        <a:xfrm>
          <a:off x="9246142" y="0"/>
          <a:ext cx="1310222" cy="210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Prescription Drug Monitoring Programs</a:t>
          </a:r>
        </a:p>
      </dsp:txBody>
      <dsp:txXfrm>
        <a:off x="9246142" y="0"/>
        <a:ext cx="1310222" cy="2103120"/>
      </dsp:txXfrm>
    </dsp:sp>
    <dsp:sp modelId="{174D875C-615D-4EDB-81AF-5A41128985E0}">
      <dsp:nvSpPr>
        <dsp:cNvPr id="0" name=""/>
        <dsp:cNvSpPr/>
      </dsp:nvSpPr>
      <dsp:spPr>
        <a:xfrm>
          <a:off x="9638363" y="2366010"/>
          <a:ext cx="525780" cy="525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43E24-C87A-4E5A-AE97-1FAB31D47C77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A3614-9C28-441D-AB49-938418913EDC}">
      <dsp:nvSpPr>
        <dsp:cNvPr id="0" name=""/>
        <dsp:cNvSpPr/>
      </dsp:nvSpPr>
      <dsp:spPr>
        <a:xfrm>
          <a:off x="431480" y="285658"/>
          <a:ext cx="5906108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C000"/>
              </a:solidFill>
            </a:rPr>
            <a:t>Who</a:t>
          </a:r>
          <a:r>
            <a:rPr lang="en-US" sz="3000" kern="1200" dirty="0"/>
            <a:t> is the patient?</a:t>
          </a:r>
        </a:p>
      </dsp:txBody>
      <dsp:txXfrm>
        <a:off x="431480" y="285658"/>
        <a:ext cx="5906108" cy="571682"/>
      </dsp:txXfrm>
    </dsp:sp>
    <dsp:sp modelId="{D74A03A9-BEE6-49A8-948E-2A83A9208D2D}">
      <dsp:nvSpPr>
        <dsp:cNvPr id="0" name=""/>
        <dsp:cNvSpPr/>
      </dsp:nvSpPr>
      <dsp:spPr>
        <a:xfrm>
          <a:off x="74178" y="214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37581-D12C-4DD4-BF6F-3200B1369FFE}">
      <dsp:nvSpPr>
        <dsp:cNvPr id="0" name=""/>
        <dsp:cNvSpPr/>
      </dsp:nvSpPr>
      <dsp:spPr>
        <a:xfrm>
          <a:off x="841131" y="1142908"/>
          <a:ext cx="5496457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C000"/>
              </a:solidFill>
            </a:rPr>
            <a:t>Whose</a:t>
          </a:r>
          <a:r>
            <a:rPr lang="en-US" sz="3000" kern="1200" dirty="0"/>
            <a:t> is the medication?</a:t>
          </a:r>
        </a:p>
      </dsp:txBody>
      <dsp:txXfrm>
        <a:off x="841131" y="1142908"/>
        <a:ext cx="5496457" cy="571682"/>
      </dsp:txXfrm>
    </dsp:sp>
    <dsp:sp modelId="{BEFDC1FF-AC39-4985-901F-6757CA4B0FDA}">
      <dsp:nvSpPr>
        <dsp:cNvPr id="0" name=""/>
        <dsp:cNvSpPr/>
      </dsp:nvSpPr>
      <dsp:spPr>
        <a:xfrm>
          <a:off x="483829" y="10714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7EB65-333A-4896-A639-C361B8A99D12}">
      <dsp:nvSpPr>
        <dsp:cNvPr id="0" name=""/>
        <dsp:cNvSpPr/>
      </dsp:nvSpPr>
      <dsp:spPr>
        <a:xfrm>
          <a:off x="966861" y="2000158"/>
          <a:ext cx="5370727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C000"/>
              </a:solidFill>
            </a:rPr>
            <a:t>What</a:t>
          </a:r>
          <a:r>
            <a:rPr lang="en-US" sz="3000" kern="1200" dirty="0"/>
            <a:t> is the substance?</a:t>
          </a:r>
        </a:p>
      </dsp:txBody>
      <dsp:txXfrm>
        <a:off x="966861" y="2000158"/>
        <a:ext cx="5370727" cy="571682"/>
      </dsp:txXfrm>
    </dsp:sp>
    <dsp:sp modelId="{130B2992-748F-4364-82EF-7D0CDBAFEDF8}">
      <dsp:nvSpPr>
        <dsp:cNvPr id="0" name=""/>
        <dsp:cNvSpPr/>
      </dsp:nvSpPr>
      <dsp:spPr>
        <a:xfrm>
          <a:off x="609559" y="19286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F9494-77D3-4C08-805F-4DC8409B3C20}">
      <dsp:nvSpPr>
        <dsp:cNvPr id="0" name=""/>
        <dsp:cNvSpPr/>
      </dsp:nvSpPr>
      <dsp:spPr>
        <a:xfrm>
          <a:off x="841131" y="2857408"/>
          <a:ext cx="5496457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C000"/>
              </a:solidFill>
            </a:rPr>
            <a:t>When</a:t>
          </a:r>
          <a:r>
            <a:rPr lang="en-US" sz="3000" kern="1200" dirty="0"/>
            <a:t> did the exposure occur?</a:t>
          </a:r>
        </a:p>
      </dsp:txBody>
      <dsp:txXfrm>
        <a:off x="841131" y="2857408"/>
        <a:ext cx="5496457" cy="571682"/>
      </dsp:txXfrm>
    </dsp:sp>
    <dsp:sp modelId="{AE2C0A39-102A-411A-8DB5-DB33C57BA996}">
      <dsp:nvSpPr>
        <dsp:cNvPr id="0" name=""/>
        <dsp:cNvSpPr/>
      </dsp:nvSpPr>
      <dsp:spPr>
        <a:xfrm>
          <a:off x="483829" y="27859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20982-26F3-44BD-ABB0-17FB5B326F91}">
      <dsp:nvSpPr>
        <dsp:cNvPr id="0" name=""/>
        <dsp:cNvSpPr/>
      </dsp:nvSpPr>
      <dsp:spPr>
        <a:xfrm>
          <a:off x="431480" y="3714658"/>
          <a:ext cx="5906108" cy="5716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773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FFC000"/>
              </a:solidFill>
            </a:rPr>
            <a:t>Why</a:t>
          </a:r>
          <a:r>
            <a:rPr lang="en-US" sz="3000" kern="1200" dirty="0"/>
            <a:t> did the exposure occur?</a:t>
          </a:r>
        </a:p>
      </dsp:txBody>
      <dsp:txXfrm>
        <a:off x="431480" y="3714658"/>
        <a:ext cx="5906108" cy="571682"/>
      </dsp:txXfrm>
    </dsp:sp>
    <dsp:sp modelId="{95560060-988E-4326-A754-DC41203D8809}">
      <dsp:nvSpPr>
        <dsp:cNvPr id="0" name=""/>
        <dsp:cNvSpPr/>
      </dsp:nvSpPr>
      <dsp:spPr>
        <a:xfrm>
          <a:off x="74178" y="3643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89213-946A-4DCB-9276-B42F4F6B32E3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42243-FEED-4613-A40A-DA2BF17B5842}">
      <dsp:nvSpPr>
        <dsp:cNvPr id="0" name=""/>
        <dsp:cNvSpPr/>
      </dsp:nvSpPr>
      <dsp:spPr>
        <a:xfrm>
          <a:off x="516519" y="351495"/>
          <a:ext cx="8892882" cy="7033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Withholding serotonergic medications</a:t>
          </a:r>
        </a:p>
      </dsp:txBody>
      <dsp:txXfrm>
        <a:off x="516519" y="351495"/>
        <a:ext cx="8892882" cy="703356"/>
      </dsp:txXfrm>
    </dsp:sp>
    <dsp:sp modelId="{863C735D-4FE6-4FF6-B1B1-9DF299E046C7}">
      <dsp:nvSpPr>
        <dsp:cNvPr id="0" name=""/>
        <dsp:cNvSpPr/>
      </dsp:nvSpPr>
      <dsp:spPr>
        <a:xfrm>
          <a:off x="76921" y="263575"/>
          <a:ext cx="879195" cy="8791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7E81D-3A89-4AF2-8A8E-4D456FE00FAB}">
      <dsp:nvSpPr>
        <dsp:cNvPr id="0" name=""/>
        <dsp:cNvSpPr/>
      </dsp:nvSpPr>
      <dsp:spPr>
        <a:xfrm>
          <a:off x="919770" y="1406712"/>
          <a:ext cx="8489632" cy="7033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Supportive Care</a:t>
          </a:r>
        </a:p>
      </dsp:txBody>
      <dsp:txXfrm>
        <a:off x="919770" y="1406712"/>
        <a:ext cx="8489632" cy="703356"/>
      </dsp:txXfrm>
    </dsp:sp>
    <dsp:sp modelId="{DFF2A2B7-4320-4606-9072-B98D947024F4}">
      <dsp:nvSpPr>
        <dsp:cNvPr id="0" name=""/>
        <dsp:cNvSpPr/>
      </dsp:nvSpPr>
      <dsp:spPr>
        <a:xfrm>
          <a:off x="480172" y="1318793"/>
          <a:ext cx="879195" cy="8791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ED5EA-5F85-4BB3-91DB-20380150074B}">
      <dsp:nvSpPr>
        <dsp:cNvPr id="0" name=""/>
        <dsp:cNvSpPr/>
      </dsp:nvSpPr>
      <dsp:spPr>
        <a:xfrm>
          <a:off x="919770" y="2461930"/>
          <a:ext cx="8489632" cy="7033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Sedation for agitation</a:t>
          </a:r>
        </a:p>
      </dsp:txBody>
      <dsp:txXfrm>
        <a:off x="919770" y="2461930"/>
        <a:ext cx="8489632" cy="703356"/>
      </dsp:txXfrm>
    </dsp:sp>
    <dsp:sp modelId="{56186866-CF50-4D6C-8E33-213E10D6148D}">
      <dsp:nvSpPr>
        <dsp:cNvPr id="0" name=""/>
        <dsp:cNvSpPr/>
      </dsp:nvSpPr>
      <dsp:spPr>
        <a:xfrm>
          <a:off x="480172" y="2374011"/>
          <a:ext cx="879195" cy="8791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FA8A5-4412-462D-BF28-CBF938B008A9}">
      <dsp:nvSpPr>
        <dsp:cNvPr id="0" name=""/>
        <dsp:cNvSpPr/>
      </dsp:nvSpPr>
      <dsp:spPr>
        <a:xfrm>
          <a:off x="516519" y="3517148"/>
          <a:ext cx="8892882" cy="7033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8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Administration of Serotonergic Antagonists</a:t>
          </a:r>
        </a:p>
      </dsp:txBody>
      <dsp:txXfrm>
        <a:off x="516519" y="3517148"/>
        <a:ext cx="8892882" cy="703356"/>
      </dsp:txXfrm>
    </dsp:sp>
    <dsp:sp modelId="{1B0E669C-B51B-4FF0-8D9F-E60454D54A53}">
      <dsp:nvSpPr>
        <dsp:cNvPr id="0" name=""/>
        <dsp:cNvSpPr/>
      </dsp:nvSpPr>
      <dsp:spPr>
        <a:xfrm>
          <a:off x="76921" y="3429228"/>
          <a:ext cx="879195" cy="8791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Salicylates uncouple oxidative phosphorylation intracellularly limit production of ATP, and increase lactate production, leading to ketosis and a wide anion-gap metabolic acidosis • Salicylates stimulate the respiratory center, leading to hyperventilation and respiratory alkalosis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MID_(identifier)" TargetMode="External"/><Relationship Id="rId2" Type="http://schemas.openxmlformats.org/officeDocument/2006/relationships/hyperlink" Target="https://en.wikipedia.org/wiki/Pediatric_Clinics_of_North_Amer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549143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clonus%20vs.%20rigidity&amp;mid=13A789B44CFA93856B6913A789B44CFA93856B69&amp;ajaxhist=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ida.nih.gov/research-topics/trends-statistics/overdose-death-rates#Fig2" TargetMode="External"/><Relationship Id="rId2" Type="http://schemas.openxmlformats.org/officeDocument/2006/relationships/hyperlink" Target="https://dx.doi.org/10.15620/cdc/17056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dh.virginia.gov/drug-overdose-data/emergency-department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rugswheel.com/" TargetMode="External"/><Relationship Id="rId2" Type="http://schemas.openxmlformats.org/officeDocument/2006/relationships/hyperlink" Target="https://www.emsworld.com/article/10319335/skills-station-drug-overdose-consideration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df.org.au/drug-facts/#wheel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drugabuse.com/kratom/overdose/" TargetMode="External"/><Relationship Id="rId3" Type="http://schemas.openxmlformats.org/officeDocument/2006/relationships/hyperlink" Target="https://www.samhsa.gov/data/" TargetMode="External"/><Relationship Id="rId7" Type="http://schemas.openxmlformats.org/officeDocument/2006/relationships/hyperlink" Target="https://rebelem.com/salicylate-toxicity/" TargetMode="External"/><Relationship Id="rId2" Type="http://schemas.openxmlformats.org/officeDocument/2006/relationships/hyperlink" Target="https://go.drugbank.com/drugs/DB09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docs.net/toxcards-sympathomimetic-vs-anticholinergic-toxidromes/" TargetMode="External"/><Relationship Id="rId5" Type="http://schemas.openxmlformats.org/officeDocument/2006/relationships/hyperlink" Target="https://www.aliem.com/acmt-toxicology-visual-pearls-toxic-weed/" TargetMode="External"/><Relationship Id="rId4" Type="http://schemas.openxmlformats.org/officeDocument/2006/relationships/hyperlink" Target="https://www.acmt.net/" TargetMode="External"/><Relationship Id="rId9" Type="http://schemas.openxmlformats.org/officeDocument/2006/relationships/hyperlink" Target="http://dx.doi.org/10.15585/mmwr.mm6529a4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Toxidromes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Tanya L. Claiborne, Pharm.D., BCEMP</a:t>
            </a:r>
          </a:p>
          <a:p>
            <a:r>
              <a:rPr lang="en-US" sz="1900" dirty="0"/>
              <a:t>Clinical Pharmacy Services Manager</a:t>
            </a:r>
          </a:p>
          <a:p>
            <a:r>
              <a:rPr lang="en-US" sz="1900" dirty="0"/>
              <a:t>Riverside Regional Medical Center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12" y="370546"/>
            <a:ext cx="3695681" cy="245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212" y="4800600"/>
            <a:ext cx="1639966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43295"/>
            <a:ext cx="9472824" cy="1239837"/>
          </a:xfrm>
        </p:spPr>
        <p:txBody>
          <a:bodyPr/>
          <a:lstStyle/>
          <a:p>
            <a:r>
              <a:rPr lang="en-US" dirty="0"/>
              <a:t>Focused History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43823"/>
              </p:ext>
            </p:extLst>
          </p:nvPr>
        </p:nvGraphicFramePr>
        <p:xfrm>
          <a:off x="1903413" y="1600200"/>
          <a:ext cx="64007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0412" y="1759552"/>
            <a:ext cx="32766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Infant, adolescent, facility resident, occupation, hobbies, etc.</a:t>
            </a:r>
          </a:p>
          <a:p>
            <a:endParaRPr lang="en-US" dirty="0"/>
          </a:p>
          <a:p>
            <a:r>
              <a:rPr lang="en-US" dirty="0"/>
              <a:t>Patient’s own medications or someone else’s?</a:t>
            </a:r>
          </a:p>
          <a:p>
            <a:endParaRPr lang="en-US" dirty="0"/>
          </a:p>
          <a:p>
            <a:r>
              <a:rPr lang="en-US" dirty="0"/>
              <a:t>Formulation / route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Acute  vs. chronic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Suicide vs. unintentional</a:t>
            </a:r>
          </a:p>
        </p:txBody>
      </p:sp>
    </p:spTree>
    <p:extLst>
      <p:ext uri="{BB962C8B-B14F-4D97-AF65-F5344CB8AC3E}">
        <p14:creationId xmlns:p14="http://schemas.microsoft.com/office/powerpoint/2010/main" val="2698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Toxidrome</a:t>
            </a:r>
            <a:r>
              <a:rPr lang="en-US" dirty="0"/>
              <a:t> identification</a:t>
            </a:r>
          </a:p>
          <a:p>
            <a:r>
              <a:rPr lang="en-US" dirty="0"/>
              <a:t>Use your senses!</a:t>
            </a:r>
          </a:p>
          <a:p>
            <a:r>
              <a:rPr lang="en-US" dirty="0"/>
              <a:t>Vitals + glucose</a:t>
            </a:r>
          </a:p>
          <a:p>
            <a:r>
              <a:rPr lang="en-US" dirty="0"/>
              <a:t>Focused exam</a:t>
            </a:r>
          </a:p>
          <a:p>
            <a:pPr lvl="1"/>
            <a:r>
              <a:rPr lang="en-US" dirty="0"/>
              <a:t>Neuro</a:t>
            </a:r>
          </a:p>
          <a:p>
            <a:pPr lvl="1"/>
            <a:r>
              <a:rPr lang="en-US" dirty="0"/>
              <a:t>Pupils</a:t>
            </a:r>
          </a:p>
          <a:p>
            <a:pPr lvl="1"/>
            <a:r>
              <a:rPr lang="en-US" dirty="0"/>
              <a:t>GI/GU</a:t>
            </a:r>
          </a:p>
          <a:p>
            <a:pPr lvl="1"/>
            <a:r>
              <a:rPr lang="en-US" dirty="0" err="1"/>
              <a:t>Derm</a:t>
            </a:r>
            <a:r>
              <a:rPr lang="en-US" dirty="0"/>
              <a:t> / mucous membranes</a:t>
            </a:r>
          </a:p>
          <a:p>
            <a:pPr lvl="1"/>
            <a:r>
              <a:rPr lang="en-US" dirty="0"/>
              <a:t>Tone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51092" y="635476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Thompson TM, Theobald J, Erickson TB. The general approach to the poisoned </a:t>
            </a:r>
            <a:r>
              <a:rPr lang="fr-FR" sz="1200" dirty="0"/>
              <a:t>patient</a:t>
            </a:r>
            <a:r>
              <a:rPr lang="fr-FR" sz="1200" i="1" dirty="0"/>
              <a:t>. Dis Mon. </a:t>
            </a:r>
            <a:r>
              <a:rPr lang="fr-FR" sz="1200" dirty="0"/>
              <a:t>2014; 60(11):509-24</a:t>
            </a:r>
            <a:r>
              <a:rPr lang="fr-F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0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Olfaction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436812" y="1600200"/>
            <a:ext cx="3625516" cy="4572000"/>
          </a:xfrm>
        </p:spPr>
        <p:txBody>
          <a:bodyPr/>
          <a:lstStyle/>
          <a:p>
            <a:r>
              <a:rPr lang="en-US" dirty="0"/>
              <a:t>Odor</a:t>
            </a:r>
          </a:p>
          <a:p>
            <a:pPr lvl="1"/>
            <a:r>
              <a:rPr lang="en-US" dirty="0"/>
              <a:t>Bitter almonds</a:t>
            </a:r>
          </a:p>
          <a:p>
            <a:pPr lvl="1"/>
            <a:r>
              <a:rPr lang="en-US" dirty="0"/>
              <a:t>Fruity</a:t>
            </a:r>
          </a:p>
          <a:p>
            <a:pPr lvl="1"/>
            <a:r>
              <a:rPr lang="en-US" dirty="0"/>
              <a:t>Garlic</a:t>
            </a:r>
          </a:p>
          <a:p>
            <a:pPr lvl="1"/>
            <a:r>
              <a:rPr lang="en-US" dirty="0"/>
              <a:t>Gasoline</a:t>
            </a:r>
          </a:p>
          <a:p>
            <a:pPr lvl="1"/>
            <a:r>
              <a:rPr lang="en-US" dirty="0"/>
              <a:t>Mint</a:t>
            </a:r>
          </a:p>
          <a:p>
            <a:pPr lvl="1"/>
            <a:r>
              <a:rPr lang="en-US" dirty="0"/>
              <a:t>Mothballs</a:t>
            </a:r>
          </a:p>
          <a:p>
            <a:pPr lvl="1"/>
            <a:r>
              <a:rPr lang="en-US" dirty="0"/>
              <a:t>Pears</a:t>
            </a:r>
          </a:p>
          <a:p>
            <a:pPr lvl="1"/>
            <a:r>
              <a:rPr lang="en-US" dirty="0"/>
              <a:t>Rotten eggs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23012" y="1600200"/>
            <a:ext cx="4572000" cy="4572000"/>
          </a:xfrm>
        </p:spPr>
        <p:txBody>
          <a:bodyPr/>
          <a:lstStyle/>
          <a:p>
            <a:r>
              <a:rPr lang="en-US" dirty="0"/>
              <a:t>Possible source</a:t>
            </a:r>
          </a:p>
          <a:p>
            <a:pPr lvl="1"/>
            <a:r>
              <a:rPr lang="en-US" dirty="0"/>
              <a:t>Cyanide</a:t>
            </a:r>
          </a:p>
          <a:p>
            <a:pPr lvl="1"/>
            <a:r>
              <a:rPr lang="en-US" dirty="0"/>
              <a:t>Ketosis (isopropyl alcohol)</a:t>
            </a:r>
          </a:p>
          <a:p>
            <a:pPr lvl="1"/>
            <a:r>
              <a:rPr lang="en-US" dirty="0"/>
              <a:t>Arsenic, pesticides</a:t>
            </a:r>
          </a:p>
          <a:p>
            <a:pPr lvl="1"/>
            <a:r>
              <a:rPr lang="en-US" dirty="0"/>
              <a:t>Hydrocarbons</a:t>
            </a:r>
          </a:p>
          <a:p>
            <a:pPr lvl="1"/>
            <a:r>
              <a:rPr lang="en-US" dirty="0"/>
              <a:t>Methyl salicylate</a:t>
            </a:r>
          </a:p>
          <a:p>
            <a:pPr lvl="1"/>
            <a:r>
              <a:rPr lang="en-US" dirty="0"/>
              <a:t>Camphor, naphthalene</a:t>
            </a:r>
          </a:p>
          <a:p>
            <a:pPr lvl="1"/>
            <a:r>
              <a:rPr lang="en-US" dirty="0"/>
              <a:t>Chloral hydrate</a:t>
            </a:r>
          </a:p>
          <a:p>
            <a:pPr lvl="1"/>
            <a:r>
              <a:rPr lang="en-US" dirty="0"/>
              <a:t>Hydrogen sulfide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1092" y="635476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Thompson TM, Theobald J, Erickson TB. The general approach to the poisoned </a:t>
            </a:r>
            <a:r>
              <a:rPr lang="fr-FR" sz="1200" dirty="0"/>
              <a:t>patient</a:t>
            </a:r>
            <a:r>
              <a:rPr lang="fr-FR" sz="1200" i="1" dirty="0"/>
              <a:t>. Dis Mon. </a:t>
            </a:r>
            <a:r>
              <a:rPr lang="fr-FR" sz="1200" dirty="0"/>
              <a:t>2014; 60(11):509-24</a:t>
            </a:r>
            <a:r>
              <a:rPr lang="fr-F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995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Toxidrome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599" dirty="0"/>
              <a:t>A constellation of signs and symptoms that point to a specific group of toxins according to their pharmacologic effect</a:t>
            </a:r>
          </a:p>
          <a:p>
            <a:r>
              <a:rPr lang="en-US" sz="2599" dirty="0"/>
              <a:t>Provides consistency in a known overdose and insight into creating a differential diagnosis in unknown overdose</a:t>
            </a:r>
          </a:p>
          <a:p>
            <a:endParaRPr lang="en-US" dirty="0"/>
          </a:p>
          <a:p>
            <a:r>
              <a:rPr lang="en-US" dirty="0"/>
              <a:t>Cholinergic / Anticholinergic</a:t>
            </a:r>
          </a:p>
          <a:p>
            <a:r>
              <a:rPr lang="en-US" dirty="0"/>
              <a:t>Sympathomimetic (GABAergic withdrawal)</a:t>
            </a:r>
          </a:p>
          <a:p>
            <a:r>
              <a:rPr lang="en-US" dirty="0"/>
              <a:t>Opioid / Opioid withdrawal</a:t>
            </a:r>
          </a:p>
          <a:p>
            <a:r>
              <a:rPr lang="en-US" dirty="0"/>
              <a:t>Sedative/hypnotic</a:t>
            </a:r>
          </a:p>
          <a:p>
            <a:r>
              <a:rPr lang="en-US" dirty="0"/>
              <a:t>NMS / Serotonin syndrome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7812" y="6365649"/>
            <a:ext cx="9752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Mofenson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 HC, 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Greensher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 J (1970). "The nontoxic ingestion". </a:t>
            </a:r>
            <a:r>
              <a:rPr lang="en-US" sz="1200" i="1" dirty="0">
                <a:solidFill>
                  <a:srgbClr val="0645AD"/>
                </a:solidFill>
                <a:latin typeface="Arial" panose="020B0604020202020204" pitchFamily="34" charset="0"/>
                <a:hlinkClick r:id="rId2" tooltip="Pediatric Clinics of North America"/>
              </a:rPr>
              <a:t>Pediatric Clinics of North America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en-US" sz="1200" b="1" dirty="0">
                <a:solidFill>
                  <a:srgbClr val="202122"/>
                </a:solidFill>
                <a:latin typeface="Arial" panose="020B0604020202020204" pitchFamily="34" charset="0"/>
              </a:rPr>
              <a:t>17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 (3): 583–90. </a:t>
            </a:r>
            <a:r>
              <a:rPr lang="en-US" sz="1200" dirty="0">
                <a:solidFill>
                  <a:srgbClr val="0645AD"/>
                </a:solidFill>
                <a:latin typeface="Arial" panose="020B0604020202020204" pitchFamily="34" charset="0"/>
                <a:hlinkClick r:id="rId3" tooltip="PMID (identifier)"/>
              </a:rPr>
              <a:t>PMID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200" dirty="0">
                <a:solidFill>
                  <a:srgbClr val="3366BB"/>
                </a:solidFill>
                <a:latin typeface="Arial" panose="020B0604020202020204" pitchFamily="34" charset="0"/>
                <a:hlinkClick r:id="rId4"/>
              </a:rPr>
              <a:t>5491430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38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3307-CD80-7C6F-E67E-ED0BB35E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515F7-E01D-5121-AA8C-6BFA16CB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60 </a:t>
            </a:r>
            <a:r>
              <a:rPr lang="en-US" dirty="0" err="1"/>
              <a:t>yo</a:t>
            </a:r>
            <a:r>
              <a:rPr lang="en-US" dirty="0"/>
              <a:t> F presenting to the ED with CC of agitation/AMS</a:t>
            </a:r>
          </a:p>
          <a:p>
            <a:pPr lvl="1"/>
            <a:r>
              <a:rPr lang="en-US" dirty="0"/>
              <a:t>ED doc recommends admission</a:t>
            </a:r>
          </a:p>
          <a:p>
            <a:pPr lvl="1"/>
            <a:r>
              <a:rPr lang="en-US" dirty="0"/>
              <a:t>PE:</a:t>
            </a:r>
          </a:p>
          <a:p>
            <a:pPr lvl="2"/>
            <a:r>
              <a:rPr lang="en-US" dirty="0"/>
              <a:t>(+) confusion / AMS</a:t>
            </a:r>
          </a:p>
          <a:p>
            <a:pPr lvl="2"/>
            <a:r>
              <a:rPr lang="en-US" dirty="0"/>
              <a:t>HEENT: ocular clonus noted, mydriasis, diaphoretic with dry mucous membranes</a:t>
            </a:r>
          </a:p>
          <a:p>
            <a:pPr lvl="2"/>
            <a:r>
              <a:rPr lang="en-US" dirty="0"/>
              <a:t>Chemistry WDL, CBC – mild leukocytosis, CPK pending</a:t>
            </a:r>
          </a:p>
          <a:p>
            <a:pPr lvl="2"/>
            <a:r>
              <a:rPr lang="en-US" dirty="0"/>
              <a:t>(+) U/A, yeast</a:t>
            </a:r>
          </a:p>
          <a:p>
            <a:pPr lvl="2"/>
            <a:r>
              <a:rPr lang="en-US" dirty="0"/>
              <a:t>Tox workup (UDS / Blood panel) (-)</a:t>
            </a:r>
          </a:p>
          <a:p>
            <a:pPr lvl="2"/>
            <a:r>
              <a:rPr lang="en-US" dirty="0"/>
              <a:t>Temp WDL</a:t>
            </a:r>
          </a:p>
          <a:p>
            <a:pPr lvl="2"/>
            <a:r>
              <a:rPr lang="en-US" dirty="0"/>
              <a:t>Hyperactive bowel sounds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PMH:</a:t>
            </a:r>
          </a:p>
          <a:p>
            <a:pPr lvl="2"/>
            <a:r>
              <a:rPr lang="en-US" dirty="0"/>
              <a:t>Depression, hypothyroidism, HTN, Bipolar I, recent ankle strain</a:t>
            </a:r>
          </a:p>
          <a:p>
            <a:pPr marL="73152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DB6B9-400C-FC46-1D22-7641FFFB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6AF1-A993-B3A4-4286-ECA4FDF66A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Morning Medications:</a:t>
            </a:r>
          </a:p>
          <a:p>
            <a:pPr lvl="1"/>
            <a:r>
              <a:rPr lang="en-US" dirty="0"/>
              <a:t>Synthroid 75 mcg daily</a:t>
            </a:r>
          </a:p>
          <a:p>
            <a:pPr lvl="1"/>
            <a:r>
              <a:rPr lang="en-US" dirty="0"/>
              <a:t>Norvasc 10mg daily</a:t>
            </a:r>
          </a:p>
          <a:p>
            <a:pPr lvl="1"/>
            <a:r>
              <a:rPr lang="en-US" dirty="0"/>
              <a:t>Quetiapine 50mg </a:t>
            </a:r>
            <a:r>
              <a:rPr lang="en-US" dirty="0" err="1"/>
              <a:t>qam</a:t>
            </a:r>
            <a:endParaRPr lang="en-US" dirty="0"/>
          </a:p>
          <a:p>
            <a:pPr lvl="1"/>
            <a:r>
              <a:rPr lang="en-US" dirty="0"/>
              <a:t>Benztropine 1mg	 </a:t>
            </a:r>
          </a:p>
          <a:p>
            <a:pPr lvl="1"/>
            <a:r>
              <a:rPr lang="en-US" dirty="0"/>
              <a:t>MVI</a:t>
            </a:r>
          </a:p>
          <a:p>
            <a:pPr lvl="1"/>
            <a:endParaRPr lang="en-US" dirty="0"/>
          </a:p>
          <a:p>
            <a:r>
              <a:rPr lang="en-US" dirty="0"/>
              <a:t>PRNs:</a:t>
            </a:r>
          </a:p>
          <a:p>
            <a:pPr lvl="1"/>
            <a:r>
              <a:rPr lang="en-US" dirty="0"/>
              <a:t>APAP 650mg q4h for ankle pain</a:t>
            </a:r>
          </a:p>
          <a:p>
            <a:pPr lvl="1"/>
            <a:r>
              <a:rPr lang="en-US" dirty="0"/>
              <a:t>Tramadol 50mg q6h for ankle pain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E3486-DF35-CC43-35D4-9AFAE278EF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Evening Medications:</a:t>
            </a:r>
          </a:p>
          <a:p>
            <a:pPr lvl="1"/>
            <a:r>
              <a:rPr lang="en-US" dirty="0"/>
              <a:t>Sertraline 100mg </a:t>
            </a:r>
            <a:r>
              <a:rPr lang="en-US" dirty="0" err="1"/>
              <a:t>qpm</a:t>
            </a:r>
            <a:endParaRPr lang="en-US" dirty="0"/>
          </a:p>
          <a:p>
            <a:pPr lvl="1"/>
            <a:r>
              <a:rPr lang="en-US" dirty="0"/>
              <a:t>Quetiapine 25mg </a:t>
            </a:r>
            <a:r>
              <a:rPr lang="en-US" dirty="0" err="1"/>
              <a:t>qpm</a:t>
            </a:r>
            <a:endParaRPr lang="en-US" dirty="0"/>
          </a:p>
          <a:p>
            <a:pPr lvl="1"/>
            <a:r>
              <a:rPr lang="en-US" dirty="0"/>
              <a:t>Benztropine 1mg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Keflex, fluconazole initiated on admission for UTI</a:t>
            </a:r>
          </a:p>
        </p:txBody>
      </p:sp>
    </p:spTree>
    <p:extLst>
      <p:ext uri="{BB962C8B-B14F-4D97-AF65-F5344CB8AC3E}">
        <p14:creationId xmlns:p14="http://schemas.microsoft.com/office/powerpoint/2010/main" val="8950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A5FC-4D86-11EA-901E-447D5778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Toxidrome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8B851-08E9-4675-762D-FF55DDB624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Overnight she became hypertensive (BP 108-158mmHg/52-105mmHg), tremulous with clonus in LE</a:t>
            </a:r>
          </a:p>
          <a:p>
            <a:r>
              <a:rPr lang="en-US" dirty="0"/>
              <a:t>T 36.2-37.4</a:t>
            </a:r>
            <a:r>
              <a:rPr lang="en-US" baseline="30000" dirty="0"/>
              <a:t>0</a:t>
            </a:r>
            <a:r>
              <a:rPr lang="en-US" dirty="0"/>
              <a:t>C, HR 77-107 bpm, RR 17-46, SpO2 92-98%</a:t>
            </a:r>
          </a:p>
          <a:p>
            <a:r>
              <a:rPr lang="en-US" dirty="0"/>
              <a:t>CPK returned at 693 IU/L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43224-2592-FFF2-DE33-42BAD29ECD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Toxidrome Differential</a:t>
            </a:r>
          </a:p>
          <a:p>
            <a:pPr lvl="1"/>
            <a:r>
              <a:rPr lang="en-US" dirty="0"/>
              <a:t>Neuroleptic malignant syndrome (NMS)</a:t>
            </a:r>
          </a:p>
          <a:p>
            <a:pPr lvl="1"/>
            <a:r>
              <a:rPr lang="en-US" dirty="0"/>
              <a:t>Catatonia</a:t>
            </a:r>
          </a:p>
          <a:p>
            <a:pPr lvl="1"/>
            <a:r>
              <a:rPr lang="en-US" dirty="0"/>
              <a:t>Anticholinergic toxicity</a:t>
            </a:r>
          </a:p>
          <a:p>
            <a:pPr lvl="1"/>
            <a:r>
              <a:rPr lang="en-US" dirty="0"/>
              <a:t>Malignant hyperthermia (MH)</a:t>
            </a:r>
          </a:p>
          <a:p>
            <a:pPr lvl="1"/>
            <a:r>
              <a:rPr lang="en-US" dirty="0"/>
              <a:t>Serotonin Syndrome</a:t>
            </a:r>
          </a:p>
          <a:p>
            <a:pPr lvl="1"/>
            <a:r>
              <a:rPr lang="en-US" dirty="0"/>
              <a:t>Sympathomimetic agent intoxication</a:t>
            </a:r>
          </a:p>
          <a:p>
            <a:pPr lvl="1"/>
            <a:r>
              <a:rPr lang="en-US" dirty="0"/>
              <a:t>Thyroid storm</a:t>
            </a:r>
          </a:p>
          <a:p>
            <a:pPr lvl="1"/>
            <a:r>
              <a:rPr lang="en-US" dirty="0"/>
              <a:t>Acute extrapyramidal syndromes</a:t>
            </a:r>
          </a:p>
          <a:p>
            <a:pPr lvl="1"/>
            <a:r>
              <a:rPr lang="en-US" dirty="0"/>
              <a:t>Encephalitis or meningitis</a:t>
            </a:r>
          </a:p>
        </p:txBody>
      </p:sp>
    </p:spTree>
    <p:extLst>
      <p:ext uri="{BB962C8B-B14F-4D97-AF65-F5344CB8AC3E}">
        <p14:creationId xmlns:p14="http://schemas.microsoft.com/office/powerpoint/2010/main" val="32240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7212" y="488186"/>
            <a:ext cx="8608358" cy="984658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Toxidromes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600200"/>
            <a:ext cx="11128489" cy="51141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0FEBB4-938D-4D9A-4D68-C6BEE6A3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15" y="1828800"/>
            <a:ext cx="1103894" cy="788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EC3A3-2316-B8B7-E971-D8ADE0D56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15" y="3375887"/>
            <a:ext cx="1103894" cy="788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1D1AA-E84F-471A-5993-BAD000D1F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15" y="4469243"/>
            <a:ext cx="1103894" cy="788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13EFB-0D40-C7F5-1745-AD54DC63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62" y="5273683"/>
            <a:ext cx="1103894" cy="788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A9AFE-0B2D-990C-9CA4-B3E0E479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5257800"/>
            <a:ext cx="1295400" cy="788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C4814-DA94-E8F9-BAE8-579342D0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94" y="1828800"/>
            <a:ext cx="1103894" cy="788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916F26-7C6E-E4AE-3FFD-86AC6A634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794" y="3362083"/>
            <a:ext cx="1103894" cy="788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68116-FAEC-AEF9-9218-98376DC6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893" y="3846365"/>
            <a:ext cx="1103894" cy="788557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C8DE4600-62BA-A89A-670C-EAD2CAA99F44}"/>
              </a:ext>
            </a:extLst>
          </p:cNvPr>
          <p:cNvSpPr/>
          <p:nvPr/>
        </p:nvSpPr>
        <p:spPr>
          <a:xfrm>
            <a:off x="4532312" y="5791200"/>
            <a:ext cx="419100" cy="3810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3B506E-0887-6DCD-7CB3-1703C3846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10" y="5391413"/>
            <a:ext cx="1103894" cy="7885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7DAD28-0B92-9E7A-E031-2831F2CAD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126" y="3906078"/>
            <a:ext cx="1103894" cy="7885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160543-F6C9-0376-961D-2E353DA29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08" y="1865191"/>
            <a:ext cx="1226414" cy="8760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ACE36E-7916-90DD-A3D1-29BB49F1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31" y="1828799"/>
            <a:ext cx="1103894" cy="7885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91BDAF-8A19-1CC1-5EBC-FBC888ED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859" y="2133601"/>
            <a:ext cx="1103894" cy="38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681901-5F3D-3543-7BD9-1934D8F5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15" y="5383643"/>
            <a:ext cx="1103894" cy="7885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520D64-D050-A0AD-8D3A-3AD38460B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04" y="3886200"/>
            <a:ext cx="1103894" cy="7885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E41767-7FAD-5A91-F574-E573AF863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884" y="5352365"/>
            <a:ext cx="1486128" cy="788557"/>
          </a:xfrm>
          <a:prstGeom prst="rect">
            <a:avLst/>
          </a:prstGeom>
        </p:spPr>
      </p:pic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1217F82A-0C4B-A232-D60E-5F895464A239}"/>
              </a:ext>
            </a:extLst>
          </p:cNvPr>
          <p:cNvSpPr/>
          <p:nvPr/>
        </p:nvSpPr>
        <p:spPr>
          <a:xfrm>
            <a:off x="10713194" y="5794170"/>
            <a:ext cx="419100" cy="381000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1865-6C3F-BD67-D70F-353F6B71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 Syndrome vs. NMS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8B6C47-9D08-AC47-CCC0-E854ABFE2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2" y="1432710"/>
            <a:ext cx="7488471" cy="50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CA81-1DAF-F7CA-4509-117C750D9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3" y="71023"/>
            <a:ext cx="9472824" cy="1239837"/>
          </a:xfrm>
        </p:spPr>
        <p:txBody>
          <a:bodyPr/>
          <a:lstStyle/>
          <a:p>
            <a:r>
              <a:rPr lang="en-US" dirty="0"/>
              <a:t>Serotonin Syndrome – Hunter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7B15-D44B-AA64-D399-F710EB8A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Highly underdiagnosed (clinical diagnosis)</a:t>
            </a:r>
          </a:p>
          <a:p>
            <a:pPr lvl="1"/>
            <a:r>
              <a:rPr lang="en-US" dirty="0"/>
              <a:t>Hunter Criteria are 84% sensitive and 97% specific </a:t>
            </a:r>
            <a:r>
              <a:rPr lang="en-US" sz="1900" dirty="0"/>
              <a:t>(better than original Sternbach criteria)</a:t>
            </a:r>
          </a:p>
          <a:p>
            <a:pPr lvl="1"/>
            <a:r>
              <a:rPr lang="en-US" sz="1900" dirty="0"/>
              <a:t>Hunter Criteria were derived from overdose cases with single SSRI ingestion</a:t>
            </a:r>
          </a:p>
          <a:p>
            <a:pPr lvl="1"/>
            <a:r>
              <a:rPr lang="en-US" sz="1900" dirty="0"/>
              <a:t>May not perform well in patients with concomitant neurologic </a:t>
            </a:r>
            <a:r>
              <a:rPr lang="en-US" sz="1900" dirty="0" err="1"/>
              <a:t>dz</a:t>
            </a:r>
            <a:r>
              <a:rPr lang="en-US" sz="1900" dirty="0"/>
              <a:t>, or patients with peripheral neuropathy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2CE42-3F65-3F85-D5B5-0CF12B98BB7E}"/>
              </a:ext>
            </a:extLst>
          </p:cNvPr>
          <p:cNvSpPr txBox="1"/>
          <p:nvPr/>
        </p:nvSpPr>
        <p:spPr>
          <a:xfrm>
            <a:off x="1868695" y="6319836"/>
            <a:ext cx="9956112" cy="43088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100" b="0" i="0" dirty="0" err="1">
                <a:solidFill>
                  <a:srgbClr val="212121"/>
                </a:solidFill>
                <a:effectLst/>
                <a:latin typeface="BlinkMacSystemFont"/>
              </a:rPr>
              <a:t>Scotton</a:t>
            </a:r>
            <a:r>
              <a:rPr lang="en-US" sz="1100" b="0" i="0" dirty="0">
                <a:solidFill>
                  <a:srgbClr val="212121"/>
                </a:solidFill>
                <a:effectLst/>
                <a:latin typeface="BlinkMacSystemFont"/>
              </a:rPr>
              <a:t> WJ, Hill LJ, Williams AC, Barnes NM. Serotonin Syndrome: Pathophysiology, Clinical Features, Management, and Potential Future Directions. International Journal of Tryptophan Research. 2019;12. doi:10.1177/1178646919873925</a:t>
            </a:r>
            <a:endParaRPr lang="en-US" sz="1100" dirty="0"/>
          </a:p>
        </p:txBody>
      </p:sp>
      <p:pic>
        <p:nvPicPr>
          <p:cNvPr id="1030" name="Picture 6" descr="Serotonin Syndrome: Pathophysiology, Clinical Features, Management, and ...">
            <a:extLst>
              <a:ext uri="{FF2B5EF4-FFF2-40B4-BE49-F238E27FC236}">
                <a16:creationId xmlns:a16="http://schemas.microsoft.com/office/drawing/2014/main" id="{312FA202-D3E7-6377-C5F2-1D25ADFD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219200"/>
            <a:ext cx="7161212" cy="36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Detail history &amp; epidemiology of toxin abuse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Determine signs &amp; symptoms of medication misadventures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Demonstrate how to obtain an accurate medication history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Define toxidromes and key antidotes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Differentiate deadly ingestions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Discuss emerging substances with abuse potential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5F75-BB7F-4CBB-B675-A7BDB988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 Syndrome - Classification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B0764-2D23-BC29-39E9-FD621A5B82B4}"/>
              </a:ext>
            </a:extLst>
          </p:cNvPr>
          <p:cNvSpPr txBox="1"/>
          <p:nvPr/>
        </p:nvSpPr>
        <p:spPr>
          <a:xfrm>
            <a:off x="2132012" y="6498595"/>
            <a:ext cx="9372600" cy="26161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Buckley NA, Dawson AH, Isbister GK. Serotonin syndrome. </a:t>
            </a:r>
            <a:r>
              <a:rPr lang="en-US" sz="11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BMJ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2014;348:g1626.</a:t>
            </a:r>
            <a:endParaRPr lang="en-US" sz="11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86F378-8182-CD83-8DEE-ACF244A6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1556530"/>
            <a:ext cx="7016749" cy="47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39C76D-4A44-6273-1408-C5ED1CB4BC2D}"/>
              </a:ext>
            </a:extLst>
          </p:cNvPr>
          <p:cNvSpPr/>
          <p:nvPr/>
        </p:nvSpPr>
        <p:spPr>
          <a:xfrm>
            <a:off x="2894012" y="3657600"/>
            <a:ext cx="7016749" cy="1371600"/>
          </a:xfrm>
          <a:prstGeom prst="rect">
            <a:avLst/>
          </a:prstGeom>
          <a:noFill/>
          <a:ln w="2857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8A43-F1A0-C0D3-3BF3-DC255480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Serotonin Syndrome - Treatment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46FAA6-3221-ED8C-C0DE-98A539926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199337"/>
              </p:ext>
            </p:extLst>
          </p:nvPr>
        </p:nvGraphicFramePr>
        <p:xfrm>
          <a:off x="1903413" y="1600200"/>
          <a:ext cx="94726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324ED7-9F61-35E5-B5C8-0392A448FC76}"/>
              </a:ext>
            </a:extLst>
          </p:cNvPr>
          <p:cNvSpPr txBox="1"/>
          <p:nvPr/>
        </p:nvSpPr>
        <p:spPr>
          <a:xfrm>
            <a:off x="1903413" y="6482816"/>
            <a:ext cx="9956112" cy="26161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100" b="0" i="0" dirty="0">
                <a:solidFill>
                  <a:srgbClr val="212121"/>
                </a:solidFill>
                <a:effectLst/>
                <a:latin typeface="BlinkMacSystemFont"/>
              </a:rPr>
              <a:t>Prakash S, </a:t>
            </a:r>
            <a:r>
              <a:rPr lang="en-US" sz="1100" dirty="0">
                <a:solidFill>
                  <a:srgbClr val="212121"/>
                </a:solidFill>
                <a:latin typeface="BlinkMacSystemFont"/>
              </a:rPr>
              <a:t>et al. </a:t>
            </a:r>
            <a:r>
              <a:rPr lang="en-US" sz="1100" b="0" i="0" dirty="0">
                <a:solidFill>
                  <a:srgbClr val="212121"/>
                </a:solidFill>
                <a:effectLst/>
                <a:latin typeface="BlinkMacSystemFont"/>
              </a:rPr>
              <a:t>Cyproheptadine in serotonin syndrome: A retrospective study. J Family Med Prim Care. 2024 Apr;13(4):1340-1346. </a:t>
            </a:r>
            <a:r>
              <a:rPr lang="en-US" sz="11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100" b="0" i="0" dirty="0">
                <a:solidFill>
                  <a:srgbClr val="212121"/>
                </a:solidFill>
                <a:effectLst/>
                <a:latin typeface="BlinkMacSystemFont"/>
              </a:rPr>
              <a:t>: 10.4103/jfmpc.jfmpc_652_23.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43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2339-D830-1492-08D9-643BBC27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 anchor="b">
            <a:normAutofit/>
          </a:bodyPr>
          <a:lstStyle/>
          <a:p>
            <a:r>
              <a:rPr lang="en-US" dirty="0"/>
              <a:t>Cyproheptadine in Serotonin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7345-A24C-A0C9-AF40-E38E2E7A7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4572000" cy="4572000"/>
          </a:xfrm>
        </p:spPr>
        <p:txBody>
          <a:bodyPr>
            <a:normAutofit/>
          </a:bodyPr>
          <a:lstStyle/>
          <a:p>
            <a:r>
              <a:rPr lang="en-US" dirty="0"/>
              <a:t>Limited evidence (case reports, retrospective studies)</a:t>
            </a:r>
          </a:p>
          <a:p>
            <a:r>
              <a:rPr lang="en-US" dirty="0"/>
              <a:t>Minimal evidence in overdose (severe SS)</a:t>
            </a:r>
          </a:p>
          <a:p>
            <a:pPr lvl="1"/>
            <a:r>
              <a:rPr lang="en-US" sz="2800" dirty="0"/>
              <a:t>Best used in mild to moderate SS</a:t>
            </a:r>
          </a:p>
          <a:p>
            <a:r>
              <a:rPr lang="en-US" dirty="0"/>
              <a:t>Mechanism – blocks 5HT2A receptors</a:t>
            </a:r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829B9-4E93-9FEE-8D5B-B17132A7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28" y="2211705"/>
            <a:ext cx="4572000" cy="3348990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4ED91-B2A6-86A6-053D-6A85648843BA}"/>
              </a:ext>
            </a:extLst>
          </p:cNvPr>
          <p:cNvSpPr/>
          <p:nvPr/>
        </p:nvSpPr>
        <p:spPr>
          <a:xfrm>
            <a:off x="7008812" y="2211705"/>
            <a:ext cx="914400" cy="30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70FD8B-F749-D3AD-EE44-44E70DE8A4A5}"/>
              </a:ext>
            </a:extLst>
          </p:cNvPr>
          <p:cNvSpPr/>
          <p:nvPr/>
        </p:nvSpPr>
        <p:spPr>
          <a:xfrm>
            <a:off x="10271619" y="5208104"/>
            <a:ext cx="914400" cy="30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2E0B-33E7-A2AF-01A0-3AACE60D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Cyproheptadine in Serotonin Syndrome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025AE7-C905-EC74-115E-5FE821310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318338"/>
              </p:ext>
            </p:extLst>
          </p:nvPr>
        </p:nvGraphicFramePr>
        <p:xfrm>
          <a:off x="379412" y="1417637"/>
          <a:ext cx="11201401" cy="53390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1865745229"/>
                    </a:ext>
                  </a:extLst>
                </a:gridCol>
                <a:gridCol w="4200525">
                  <a:extLst>
                    <a:ext uri="{9D8B030D-6E8A-4147-A177-3AD203B41FA5}">
                      <a16:colId xmlns:a16="http://schemas.microsoft.com/office/drawing/2014/main" val="1821319887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916063037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1949731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Author,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03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Prakash, et. al</a:t>
                      </a:r>
                    </a:p>
                    <a:p>
                      <a:r>
                        <a:rPr lang="en-US" dirty="0"/>
                        <a:t>2024</a:t>
                      </a:r>
                    </a:p>
                    <a:p>
                      <a:r>
                        <a:rPr lang="en-US" dirty="0"/>
                        <a:t>N = 23</a:t>
                      </a:r>
                    </a:p>
                    <a:p>
                      <a:r>
                        <a:rPr lang="en-US" dirty="0"/>
                        <a:t>Single-center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Retrospective review of 18yo with SS admitted for SS management</a:t>
                      </a:r>
                    </a:p>
                    <a:p>
                      <a:r>
                        <a:rPr lang="en-US" dirty="0"/>
                        <a:t>Exclusion: DM, HTN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Population: </a:t>
                      </a:r>
                    </a:p>
                    <a:p>
                      <a:r>
                        <a:rPr lang="en-US" sz="1400" dirty="0"/>
                        <a:t>Mean age 35.2 y</a:t>
                      </a:r>
                    </a:p>
                    <a:p>
                      <a:r>
                        <a:rPr lang="en-US" sz="1400" dirty="0"/>
                        <a:t>52% female</a:t>
                      </a:r>
                    </a:p>
                    <a:p>
                      <a:r>
                        <a:rPr lang="en-US" sz="1400" dirty="0"/>
                        <a:t>10 ICU patients</a:t>
                      </a:r>
                    </a:p>
                    <a:p>
                      <a:r>
                        <a:rPr lang="en-US" sz="1400" dirty="0"/>
                        <a:t>13 Ward patients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48% on 2 serotonergic drugs</a:t>
                      </a:r>
                    </a:p>
                    <a:p>
                      <a:r>
                        <a:rPr lang="en-US" sz="1400" dirty="0"/>
                        <a:t>39% on 3 serotonergic drugs</a:t>
                      </a:r>
                    </a:p>
                    <a:p>
                      <a:r>
                        <a:rPr lang="en-US" sz="1400" dirty="0"/>
                        <a:t>57% had leukocytosis</a:t>
                      </a:r>
                    </a:p>
                    <a:p>
                      <a:r>
                        <a:rPr lang="en-US" sz="1400" dirty="0"/>
                        <a:t>39% had elevated CPK</a:t>
                      </a:r>
                    </a:p>
                    <a:p>
                      <a:r>
                        <a:rPr lang="en-US" sz="1400" dirty="0"/>
                        <a:t>91% had clonus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ICU: 12mg cyproheptadine load, then 2mg q2h x 24h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Ward: 4mg cyproheptadine </a:t>
                      </a:r>
                      <a:r>
                        <a:rPr lang="en-US" dirty="0" err="1"/>
                        <a:t>tid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ICU: At 24 hours:</a:t>
                      </a:r>
                    </a:p>
                    <a:p>
                      <a:r>
                        <a:rPr lang="en-US" sz="1400" dirty="0"/>
                        <a:t>91% of patients had no or reduced clonus</a:t>
                      </a:r>
                    </a:p>
                    <a:p>
                      <a:r>
                        <a:rPr lang="en-US" sz="1400" dirty="0"/>
                        <a:t>73% of patients’ rigidity subsided</a:t>
                      </a:r>
                    </a:p>
                    <a:p>
                      <a:r>
                        <a:rPr lang="en-US" sz="1400" dirty="0"/>
                        <a:t>100% of ICU patients showed reduced degree of fever and diaphoresis</a:t>
                      </a:r>
                    </a:p>
                    <a:p>
                      <a:r>
                        <a:rPr lang="en-US" sz="1400" dirty="0"/>
                        <a:t>60% with AMS showed improvement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After improvement cyproheptadine was withdrawn over 2 weeks</a:t>
                      </a:r>
                    </a:p>
                    <a:p>
                      <a:r>
                        <a:rPr lang="en-US" sz="1400" dirty="0"/>
                        <a:t>Ward: At 24 hours:</a:t>
                      </a:r>
                    </a:p>
                    <a:p>
                      <a:r>
                        <a:rPr lang="en-US" sz="1400" dirty="0"/>
                        <a:t>100% of patients had improvement of clonus and other symptoms</a:t>
                      </a:r>
                    </a:p>
                    <a:p>
                      <a:r>
                        <a:rPr lang="en-US" sz="1400" dirty="0"/>
                        <a:t>Duration of treatment 2-4 weeks.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 response to cyproheptadine within 24h may be diagnostic of SS.</a:t>
                      </a:r>
                    </a:p>
                    <a:p>
                      <a:r>
                        <a:rPr lang="en-US" dirty="0"/>
                        <a:t>Higher doses may be needed for acute treatment (12-32mg) in the first 24 hours.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Limitations: varied dosing scheme.  If tapered due to sedation and recrudescence of symptoms, resumed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479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3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BCD9-ABCD-0F3A-A547-5BFCB2E4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patient….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4F018-A080-E564-12A6-BFC09A8B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 for SS:</a:t>
            </a:r>
          </a:p>
          <a:p>
            <a:pPr lvl="1"/>
            <a:r>
              <a:rPr lang="en-US" dirty="0"/>
              <a:t>Sertraline alone</a:t>
            </a:r>
          </a:p>
          <a:p>
            <a:pPr lvl="1"/>
            <a:r>
              <a:rPr lang="en-US" dirty="0"/>
              <a:t>Addition of Tramadol prn pain</a:t>
            </a:r>
          </a:p>
          <a:p>
            <a:pPr lvl="1"/>
            <a:r>
              <a:rPr lang="en-US" dirty="0"/>
              <a:t>Addition of fluconazole (inhibits CYP2D6 – where sertraline is metabolized)</a:t>
            </a:r>
          </a:p>
          <a:p>
            <a:r>
              <a:rPr lang="en-US" dirty="0"/>
              <a:t>Moderate SS</a:t>
            </a:r>
          </a:p>
          <a:p>
            <a:pPr lvl="1"/>
            <a:r>
              <a:rPr lang="en-US" dirty="0"/>
              <a:t>Cyproheptadine 4mg </a:t>
            </a:r>
            <a:r>
              <a:rPr lang="en-US" dirty="0" err="1"/>
              <a:t>tid</a:t>
            </a:r>
            <a:endParaRPr lang="en-US" dirty="0"/>
          </a:p>
          <a:p>
            <a:pPr lvl="1"/>
            <a:r>
              <a:rPr lang="en-US" dirty="0"/>
              <a:t>Symptoms resolved within 24 – 48 hours</a:t>
            </a:r>
          </a:p>
        </p:txBody>
      </p:sp>
    </p:spTree>
    <p:extLst>
      <p:ext uri="{BB962C8B-B14F-4D97-AF65-F5344CB8AC3E}">
        <p14:creationId xmlns:p14="http://schemas.microsoft.com/office/powerpoint/2010/main" val="20166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5E1F1-E160-C58A-DCEC-82C2601F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Clonus</a:t>
            </a:r>
          </a:p>
        </p:txBody>
      </p:sp>
      <p:pic>
        <p:nvPicPr>
          <p:cNvPr id="9" name="Picture 8" descr="A person holding a foot&#10;&#10;Description automatically generated">
            <a:extLst>
              <a:ext uri="{FF2B5EF4-FFF2-40B4-BE49-F238E27FC236}">
                <a16:creationId xmlns:a16="http://schemas.microsoft.com/office/drawing/2014/main" id="{2EC3559D-1759-5145-B8F8-79C1A8AA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11" r="26690"/>
          <a:stretch/>
        </p:blipFill>
        <p:spPr>
          <a:xfrm>
            <a:off x="5180251" y="482600"/>
            <a:ext cx="6195986" cy="56896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6B6744-3DC7-595B-66C7-B3F4B041674B}"/>
              </a:ext>
            </a:extLst>
          </p:cNvPr>
          <p:cNvSpPr txBox="1"/>
          <p:nvPr/>
        </p:nvSpPr>
        <p:spPr bwMode="white">
          <a:xfrm>
            <a:off x="1074240" y="1828800"/>
            <a:ext cx="329342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000" dirty="0">
                <a:hlinkClick r:id="rId3"/>
              </a:rPr>
              <a:t>Bing Videos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804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1775443"/>
            <a:ext cx="9599790" cy="4442516"/>
          </a:xfrm>
        </p:spPr>
        <p:txBody>
          <a:bodyPr>
            <a:normAutofit lnSpcReduction="10000"/>
          </a:bodyPr>
          <a:lstStyle/>
          <a:p>
            <a:r>
              <a:rPr lang="en-US" sz="2599" dirty="0"/>
              <a:t>2 </a:t>
            </a:r>
            <a:r>
              <a:rPr lang="en-US" sz="2599" dirty="0" err="1"/>
              <a:t>yo</a:t>
            </a:r>
            <a:r>
              <a:rPr lang="en-US" sz="2599" dirty="0"/>
              <a:t> with AMS upon mother’s arrival at babysitter’s house</a:t>
            </a:r>
          </a:p>
          <a:p>
            <a:r>
              <a:rPr lang="en-US" sz="2599" dirty="0"/>
              <a:t>PE:</a:t>
            </a:r>
          </a:p>
          <a:p>
            <a:pPr lvl="1"/>
            <a:r>
              <a:rPr lang="en-US" dirty="0"/>
              <a:t>Lethargy, unable to stand or walk normally</a:t>
            </a:r>
          </a:p>
          <a:p>
            <a:pPr lvl="1"/>
            <a:r>
              <a:rPr lang="en-US" dirty="0"/>
              <a:t>Diaphoretic</a:t>
            </a:r>
          </a:p>
          <a:p>
            <a:pPr lvl="1"/>
            <a:r>
              <a:rPr lang="en-US" dirty="0"/>
              <a:t>No sick contacts, not previously ill</a:t>
            </a:r>
          </a:p>
          <a:p>
            <a:pPr lvl="1"/>
            <a:r>
              <a:rPr lang="en-US" dirty="0"/>
              <a:t>Moving all four extremities </a:t>
            </a:r>
          </a:p>
          <a:p>
            <a:pPr lvl="1"/>
            <a:r>
              <a:rPr lang="en-US" dirty="0"/>
              <a:t>(-) tremor or rigidity</a:t>
            </a:r>
          </a:p>
          <a:p>
            <a:pPr lvl="1"/>
            <a:r>
              <a:rPr lang="en-US" dirty="0"/>
              <a:t>Odd smell on clothing</a:t>
            </a:r>
          </a:p>
          <a:p>
            <a:r>
              <a:rPr lang="en-US" sz="2599" dirty="0"/>
              <a:t>Vitals:</a:t>
            </a:r>
          </a:p>
          <a:p>
            <a:pPr lvl="1"/>
            <a:r>
              <a:rPr lang="en-US" dirty="0"/>
              <a:t>HR 115  :  BP 90/palp  :   RR 20  :  O2 sat 92%  </a:t>
            </a:r>
          </a:p>
          <a:p>
            <a:pPr lvl="1"/>
            <a:r>
              <a:rPr lang="en-US" dirty="0"/>
              <a:t>Pupils: 3-4 mm, sluggish</a:t>
            </a:r>
          </a:p>
          <a:p>
            <a:pPr marL="457063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2438400"/>
            <a:ext cx="3773793" cy="25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116950"/>
            <a:ext cx="9338537" cy="1292691"/>
          </a:xfrm>
        </p:spPr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toxidromes</a:t>
            </a:r>
            <a:r>
              <a:rPr lang="en-US" dirty="0"/>
              <a:t>: Pediatric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717638"/>
            <a:ext cx="10096110" cy="50613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73895" y="3519554"/>
            <a:ext cx="1129766" cy="3535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6" name="Oval 5"/>
          <p:cNvSpPr/>
          <p:nvPr/>
        </p:nvSpPr>
        <p:spPr>
          <a:xfrm>
            <a:off x="3673895" y="3960768"/>
            <a:ext cx="1129766" cy="3248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Oval 6"/>
          <p:cNvSpPr/>
          <p:nvPr/>
        </p:nvSpPr>
        <p:spPr>
          <a:xfrm>
            <a:off x="3673895" y="4485727"/>
            <a:ext cx="1129766" cy="525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Oval 7"/>
          <p:cNvSpPr/>
          <p:nvPr/>
        </p:nvSpPr>
        <p:spPr>
          <a:xfrm>
            <a:off x="4803662" y="3303950"/>
            <a:ext cx="733054" cy="18886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9" name="Oval 8"/>
          <p:cNvSpPr/>
          <p:nvPr/>
        </p:nvSpPr>
        <p:spPr>
          <a:xfrm>
            <a:off x="5536716" y="3303950"/>
            <a:ext cx="2406143" cy="19071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9863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4812" y="117894"/>
            <a:ext cx="9472612" cy="1239838"/>
          </a:xfrm>
        </p:spPr>
        <p:txBody>
          <a:bodyPr/>
          <a:lstStyle/>
          <a:p>
            <a:r>
              <a:rPr lang="en-US" dirty="0" err="1"/>
              <a:t>Toxidrome</a:t>
            </a:r>
            <a:r>
              <a:rPr lang="en-US" dirty="0"/>
              <a:t>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212" y="1689100"/>
            <a:ext cx="4600576" cy="4503738"/>
          </a:xfrm>
        </p:spPr>
        <p:txBody>
          <a:bodyPr>
            <a:normAutofit/>
          </a:bodyPr>
          <a:lstStyle/>
          <a:p>
            <a:r>
              <a:rPr lang="en-US" sz="2599" dirty="0"/>
              <a:t>Initial AEIOU TIPS assessment</a:t>
            </a:r>
          </a:p>
          <a:p>
            <a:pPr lvl="1"/>
            <a:r>
              <a:rPr lang="en-US" sz="2399" dirty="0"/>
              <a:t>Apply oxygen</a:t>
            </a:r>
          </a:p>
          <a:p>
            <a:pPr lvl="1"/>
            <a:r>
              <a:rPr lang="en-US" sz="2399" dirty="0"/>
              <a:t>Consider naloxone</a:t>
            </a:r>
          </a:p>
          <a:p>
            <a:pPr lvl="2"/>
            <a:r>
              <a:rPr lang="en-US" sz="2199" dirty="0"/>
              <a:t>Pupil re-assessment – nystagmus noted</a:t>
            </a:r>
          </a:p>
          <a:p>
            <a:pPr lvl="1"/>
            <a:r>
              <a:rPr lang="en-US" sz="2399" dirty="0"/>
              <a:t>Normal lung/bowel sounds</a:t>
            </a:r>
          </a:p>
          <a:p>
            <a:pPr lvl="1"/>
            <a:r>
              <a:rPr lang="en-US" sz="2399" dirty="0"/>
              <a:t>Check blood sugar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33" y="4885100"/>
            <a:ext cx="3266224" cy="139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1392238"/>
            <a:ext cx="6450000" cy="51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Toxidrome</a:t>
            </a:r>
            <a:r>
              <a:rPr lang="en-US" dirty="0"/>
              <a:t>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99" dirty="0"/>
              <a:t>D10W bolus given with improvement in mental status</a:t>
            </a:r>
          </a:p>
          <a:p>
            <a:r>
              <a:rPr lang="en-US" sz="2599" dirty="0"/>
              <a:t>Ethanol level 100 mg/</a:t>
            </a:r>
            <a:r>
              <a:rPr lang="en-US" sz="2599" dirty="0" err="1"/>
              <a:t>dL</a:t>
            </a:r>
            <a:endParaRPr lang="en-US" sz="2599" dirty="0"/>
          </a:p>
          <a:p>
            <a:r>
              <a:rPr lang="en-US" sz="2599" dirty="0"/>
              <a:t>CPS found vodka in a water bottle the child was accidentally given</a:t>
            </a:r>
          </a:p>
          <a:p>
            <a:r>
              <a:rPr lang="en-US" sz="2599" dirty="0"/>
              <a:t>Next steps</a:t>
            </a:r>
          </a:p>
          <a:p>
            <a:pPr lvl="1"/>
            <a:r>
              <a:rPr lang="en-US" sz="2199" dirty="0"/>
              <a:t>Charcoal?</a:t>
            </a:r>
          </a:p>
          <a:p>
            <a:pPr lvl="1"/>
            <a:r>
              <a:rPr lang="en-US" sz="2199" dirty="0"/>
              <a:t>Labs</a:t>
            </a:r>
          </a:p>
          <a:p>
            <a:pPr lvl="1"/>
            <a:r>
              <a:rPr lang="en-US" sz="2199" dirty="0"/>
              <a:t>Supportive 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3768568"/>
            <a:ext cx="3461166" cy="23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4849416"/>
              </p:ext>
            </p:extLst>
          </p:nvPr>
        </p:nvGraphicFramePr>
        <p:xfrm>
          <a:off x="74612" y="1143000"/>
          <a:ext cx="1173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1751012" y="685800"/>
            <a:ext cx="41910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History of Drug Laws</a:t>
            </a:r>
          </a:p>
        </p:txBody>
      </p:sp>
    </p:spTree>
    <p:extLst>
      <p:ext uri="{BB962C8B-B14F-4D97-AF65-F5344CB8AC3E}">
        <p14:creationId xmlns:p14="http://schemas.microsoft.com/office/powerpoint/2010/main" val="22210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Charcoal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55812" y="1585540"/>
            <a:ext cx="5078668" cy="685621"/>
          </a:xfrm>
        </p:spPr>
        <p:txBody>
          <a:bodyPr/>
          <a:lstStyle/>
          <a:p>
            <a:r>
              <a:rPr lang="en-US" u="sng" dirty="0"/>
              <a:t>Consider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55812" y="2439064"/>
            <a:ext cx="4778401" cy="3716563"/>
          </a:xfrm>
        </p:spPr>
        <p:txBody>
          <a:bodyPr>
            <a:normAutofit/>
          </a:bodyPr>
          <a:lstStyle/>
          <a:p>
            <a:r>
              <a:rPr lang="en-US" dirty="0"/>
              <a:t>Oral ingestions</a:t>
            </a:r>
          </a:p>
          <a:p>
            <a:r>
              <a:rPr lang="en-US" dirty="0"/>
              <a:t>Known ingestions within 1H</a:t>
            </a:r>
          </a:p>
          <a:p>
            <a:r>
              <a:rPr lang="en-US" dirty="0"/>
              <a:t>Extended release tablets (XR, SR, LA, CD, XL, CR)</a:t>
            </a:r>
          </a:p>
          <a:p>
            <a:r>
              <a:rPr lang="en-US" dirty="0" err="1"/>
              <a:t>Peds</a:t>
            </a:r>
            <a:r>
              <a:rPr lang="en-US" dirty="0"/>
              <a:t>: 1g/kg</a:t>
            </a:r>
          </a:p>
          <a:p>
            <a:r>
              <a:rPr lang="en-US" dirty="0"/>
              <a:t>Adults: 25g -100g </a:t>
            </a:r>
          </a:p>
          <a:p>
            <a:r>
              <a:rPr lang="en-US" dirty="0"/>
              <a:t>No evidence of improved outcomes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6050" y="1609982"/>
            <a:ext cx="5104070" cy="685622"/>
          </a:xfrm>
        </p:spPr>
        <p:txBody>
          <a:bodyPr/>
          <a:lstStyle/>
          <a:p>
            <a:r>
              <a:rPr lang="en-US" u="sng" dirty="0"/>
              <a:t>Ineffective in: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70812" y="2501130"/>
            <a:ext cx="3962420" cy="4006178"/>
          </a:xfrm>
        </p:spPr>
        <p:txBody>
          <a:bodyPr>
            <a:normAutofit/>
          </a:bodyPr>
          <a:lstStyle/>
          <a:p>
            <a:r>
              <a:rPr lang="en-US" dirty="0"/>
              <a:t>Vomiting patients</a:t>
            </a:r>
          </a:p>
          <a:p>
            <a:r>
              <a:rPr lang="en-US" dirty="0"/>
              <a:t>Altered patients</a:t>
            </a:r>
          </a:p>
          <a:p>
            <a:r>
              <a:rPr lang="en-US" dirty="0"/>
              <a:t>PHAILS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esticides</a:t>
            </a:r>
          </a:p>
          <a:p>
            <a:pPr lvl="1"/>
            <a:r>
              <a:rPr lang="en-US" b="1" dirty="0"/>
              <a:t>H</a:t>
            </a:r>
            <a:r>
              <a:rPr lang="en-US" dirty="0"/>
              <a:t>ydrocarbons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cids (mineral)/alkalis (ammonia/bleach)/</a:t>
            </a:r>
            <a:r>
              <a:rPr lang="en-US" dirty="0">
                <a:solidFill>
                  <a:srgbClr val="C00000"/>
                </a:solidFill>
              </a:rPr>
              <a:t>alcohols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ron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ithium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olvents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258" y="283290"/>
            <a:ext cx="2945522" cy="2358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95" y="985231"/>
            <a:ext cx="1663678" cy="783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734" y="192309"/>
            <a:ext cx="1828800" cy="630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3612" y="6245698"/>
            <a:ext cx="88391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en-US" sz="1400" dirty="0"/>
              <a:t>Chyka PA, et al. Position paper: single-dose activated charcoal.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Toxicol</a:t>
            </a:r>
            <a:r>
              <a:rPr lang="en-US" sz="1400" i="1" dirty="0"/>
              <a:t> (</a:t>
            </a:r>
            <a:r>
              <a:rPr lang="en-US" sz="1400" i="1" dirty="0" err="1"/>
              <a:t>Phila</a:t>
            </a:r>
            <a:r>
              <a:rPr lang="en-US" sz="1400" i="1" dirty="0"/>
              <a:t>). </a:t>
            </a:r>
            <a:r>
              <a:rPr lang="en-US" sz="1400" dirty="0"/>
              <a:t>2005; 43(2):61-87.</a:t>
            </a:r>
          </a:p>
          <a:p>
            <a:pPr algn="r"/>
            <a:r>
              <a:rPr lang="en-US" sz="1400" dirty="0" err="1"/>
              <a:t>Juurlink</a:t>
            </a:r>
            <a:r>
              <a:rPr lang="en-US" sz="1400" dirty="0"/>
              <a:t> DN. Activated charcoal for acute overdose: a reappraisal. </a:t>
            </a:r>
            <a:r>
              <a:rPr lang="en-US" sz="1400" i="1" dirty="0"/>
              <a:t>Brit J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Pharmacol</a:t>
            </a:r>
            <a:r>
              <a:rPr lang="en-US" sz="1400" i="1" dirty="0"/>
              <a:t>. </a:t>
            </a:r>
            <a:r>
              <a:rPr lang="en-US" sz="1400" dirty="0"/>
              <a:t>2015; 81(3):482-7.</a:t>
            </a:r>
          </a:p>
        </p:txBody>
      </p:sp>
    </p:spTree>
    <p:extLst>
      <p:ext uri="{BB962C8B-B14F-4D97-AF65-F5344CB8AC3E}">
        <p14:creationId xmlns:p14="http://schemas.microsoft.com/office/powerpoint/2010/main" val="25212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Toxicology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APAP / Salicylate</a:t>
            </a:r>
          </a:p>
          <a:p>
            <a:r>
              <a:rPr lang="en-US" dirty="0"/>
              <a:t>Serum levels if indicated</a:t>
            </a:r>
          </a:p>
          <a:p>
            <a:pPr lvl="1"/>
            <a:r>
              <a:rPr lang="en-US" dirty="0"/>
              <a:t>Rx drugs: digoxin, lithium, phenytoin, iron, primidone</a:t>
            </a:r>
          </a:p>
          <a:p>
            <a:pPr lvl="1"/>
            <a:r>
              <a:rPr lang="en-US" dirty="0"/>
              <a:t>Environmental toxins: lead, mercury, carboxyhemoglobin</a:t>
            </a:r>
          </a:p>
          <a:p>
            <a:pPr lvl="1"/>
            <a:r>
              <a:rPr lang="en-US" dirty="0"/>
              <a:t>Ethanol</a:t>
            </a:r>
          </a:p>
          <a:p>
            <a:r>
              <a:rPr lang="en-US" dirty="0"/>
              <a:t>Urine: UDS, U/A, </a:t>
            </a:r>
            <a:r>
              <a:rPr lang="en-US" dirty="0" err="1"/>
              <a:t>Upreg</a:t>
            </a:r>
            <a:endParaRPr lang="en-US" dirty="0"/>
          </a:p>
          <a:p>
            <a:r>
              <a:rPr lang="en-US" dirty="0"/>
              <a:t>Blood gases (ABG, VBG), co-oximetry, capnography</a:t>
            </a:r>
          </a:p>
          <a:p>
            <a:r>
              <a:rPr lang="en-US" dirty="0"/>
              <a:t>Basic chemistries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1812" y="624840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200" i="1" dirty="0">
                <a:latin typeface="Arial-ItalicMT"/>
              </a:rPr>
              <a:t>Eldridge DL et al. Clin Lab Med. 2006; 26(1):13-30.</a:t>
            </a:r>
          </a:p>
          <a:p>
            <a:r>
              <a:rPr lang="fr-FR" sz="1200" i="1" dirty="0">
                <a:latin typeface="Arial-ItalicMT"/>
              </a:rPr>
              <a:t>Thompson TM et al. Dis Mon. 2014; 60(11):509-24.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12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Lab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Anion Gap:  </a:t>
            </a:r>
            <a:r>
              <a:rPr lang="en-US" sz="2000" dirty="0"/>
              <a:t>Na – (Cl + HCO3)</a:t>
            </a:r>
          </a:p>
          <a:p>
            <a:pPr lvl="1"/>
            <a:r>
              <a:rPr lang="en-US" dirty="0"/>
              <a:t>Elevated in MUDPILES / Decreased with lithium, iodide, </a:t>
            </a:r>
            <a:r>
              <a:rPr lang="en-US" dirty="0" err="1"/>
              <a:t>polymixin</a:t>
            </a:r>
            <a:r>
              <a:rPr lang="en-US" dirty="0"/>
              <a:t> B</a:t>
            </a:r>
          </a:p>
          <a:p>
            <a:r>
              <a:rPr lang="en-US" dirty="0" err="1"/>
              <a:t>Osmolal</a:t>
            </a:r>
            <a:r>
              <a:rPr lang="en-US" dirty="0"/>
              <a:t> Gap: </a:t>
            </a:r>
            <a:r>
              <a:rPr lang="en-US" sz="2000" dirty="0"/>
              <a:t>(2 x Na + (Glucose/18) + (BUN/2.8) + (Ethanol/4.6)</a:t>
            </a:r>
          </a:p>
          <a:p>
            <a:pPr lvl="1"/>
            <a:r>
              <a:rPr lang="en-US" dirty="0"/>
              <a:t>Toxic alcohols</a:t>
            </a:r>
          </a:p>
          <a:p>
            <a:pPr lvl="1"/>
            <a:r>
              <a:rPr lang="en-US" dirty="0"/>
              <a:t>Chemicals</a:t>
            </a:r>
          </a:p>
          <a:p>
            <a:pPr lvl="2"/>
            <a:r>
              <a:rPr lang="en-US" dirty="0"/>
              <a:t>Ethyl ether, acetone, </a:t>
            </a:r>
            <a:r>
              <a:rPr lang="en-US" dirty="0" err="1"/>
              <a:t>trichloroethane</a:t>
            </a:r>
            <a:endParaRPr lang="en-US" dirty="0"/>
          </a:p>
          <a:p>
            <a:pPr lvl="1"/>
            <a:r>
              <a:rPr lang="en-US" dirty="0"/>
              <a:t>Drugs/additives</a:t>
            </a:r>
          </a:p>
          <a:p>
            <a:pPr lvl="2"/>
            <a:r>
              <a:rPr lang="en-US" dirty="0"/>
              <a:t>INH</a:t>
            </a:r>
          </a:p>
          <a:p>
            <a:pPr lvl="2"/>
            <a:r>
              <a:rPr lang="en-US" dirty="0"/>
              <a:t>Mannitol, glycerol</a:t>
            </a:r>
          </a:p>
          <a:p>
            <a:pPr lvl="2"/>
            <a:r>
              <a:rPr lang="en-US" dirty="0"/>
              <a:t>Osmotic contrast dyes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8412" y="6172200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1400" i="1" dirty="0">
                <a:latin typeface="Arial-ItalicMT"/>
              </a:rPr>
              <a:t>Eldridge DL et al. Clin Lab Med. 2006; 26(1):13-30.</a:t>
            </a:r>
          </a:p>
          <a:p>
            <a:r>
              <a:rPr lang="it-IT" sz="1400" i="1" dirty="0">
                <a:latin typeface="Arial-ItalicMT"/>
              </a:rPr>
              <a:t>Mokhlesi B et al. Chest. 2003; 123(2):577-92.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4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Electrocardiogram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QRS widening</a:t>
            </a:r>
          </a:p>
          <a:p>
            <a:pPr lvl="1"/>
            <a:r>
              <a:rPr lang="en-US" dirty="0"/>
              <a:t>NA channel blockade: TCAs, chloroquine, bupropion</a:t>
            </a:r>
          </a:p>
          <a:p>
            <a:r>
              <a:rPr lang="en-US" dirty="0" err="1"/>
              <a:t>QTc</a:t>
            </a:r>
            <a:r>
              <a:rPr lang="en-US" dirty="0"/>
              <a:t> prolongation</a:t>
            </a:r>
          </a:p>
          <a:p>
            <a:pPr lvl="1"/>
            <a:r>
              <a:rPr lang="en-US" dirty="0"/>
              <a:t>K efflux blockage: chlorpromazine, methadone, citalopram</a:t>
            </a:r>
          </a:p>
          <a:p>
            <a:r>
              <a:rPr lang="en-US" dirty="0"/>
              <a:t>T 40 </a:t>
            </a:r>
            <a:r>
              <a:rPr lang="en-US" dirty="0" err="1"/>
              <a:t>ms</a:t>
            </a:r>
            <a:r>
              <a:rPr lang="en-US" dirty="0"/>
              <a:t> axis deviation</a:t>
            </a:r>
          </a:p>
          <a:p>
            <a:pPr lvl="1"/>
            <a:r>
              <a:rPr lang="en-US" dirty="0"/>
              <a:t>(&gt; 120 degrees) in TCAs</a:t>
            </a:r>
          </a:p>
          <a:p>
            <a:pPr lvl="1"/>
            <a:r>
              <a:rPr lang="en-US" dirty="0"/>
              <a:t>Sensitive for dysrhythmias &amp; seizures</a:t>
            </a:r>
          </a:p>
          <a:p>
            <a:pPr lvl="1"/>
            <a:r>
              <a:rPr lang="en-US" dirty="0"/>
              <a:t>Na Bicarb!</a:t>
            </a:r>
          </a:p>
          <a:p>
            <a:pPr lvl="1"/>
            <a:r>
              <a:rPr lang="en-US" sz="1800" dirty="0"/>
              <a:t>https://www.resuscitationjournal.com/article/S0300-9572(11)00332-7/pdf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6012" y="6400800"/>
            <a:ext cx="4186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-ItalicMT"/>
              </a:rPr>
              <a:t>Yates C et al. </a:t>
            </a:r>
            <a:r>
              <a:rPr lang="en-US" sz="1400" i="1" dirty="0" err="1">
                <a:latin typeface="Arial-ItalicMT"/>
              </a:rPr>
              <a:t>Curr</a:t>
            </a:r>
            <a:r>
              <a:rPr lang="en-US" sz="1400" i="1" dirty="0">
                <a:latin typeface="Arial-ItalicMT"/>
              </a:rPr>
              <a:t> </a:t>
            </a:r>
            <a:r>
              <a:rPr lang="en-US" sz="1400" i="1" dirty="0" err="1">
                <a:latin typeface="Arial-ItalicMT"/>
              </a:rPr>
              <a:t>Cardiol</a:t>
            </a:r>
            <a:r>
              <a:rPr lang="en-US" sz="1400" i="1" dirty="0">
                <a:latin typeface="Arial-ItalicMT"/>
              </a:rPr>
              <a:t> Rev. 2012; 8(2):137-51.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65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Abdominal films</a:t>
            </a:r>
          </a:p>
          <a:p>
            <a:pPr lvl="1"/>
            <a:r>
              <a:rPr lang="en-US" dirty="0"/>
              <a:t>Time of ingestion</a:t>
            </a:r>
          </a:p>
          <a:p>
            <a:pPr lvl="1"/>
            <a:r>
              <a:rPr lang="en-US" dirty="0"/>
              <a:t>Radiopaque material present</a:t>
            </a:r>
          </a:p>
          <a:p>
            <a:pPr lvl="2"/>
            <a:r>
              <a:rPr lang="en-US" dirty="0"/>
              <a:t>Packers/stuffers, </a:t>
            </a:r>
            <a:r>
              <a:rPr lang="en-US" dirty="0" err="1"/>
              <a:t>phenothiazines</a:t>
            </a:r>
            <a:endParaRPr lang="en-US" dirty="0"/>
          </a:p>
          <a:p>
            <a:pPr lvl="2"/>
            <a:r>
              <a:rPr lang="en-US" dirty="0"/>
              <a:t>Iron/heavy metals</a:t>
            </a:r>
          </a:p>
          <a:p>
            <a:pPr lvl="2"/>
            <a:r>
              <a:rPr lang="en-US" dirty="0"/>
              <a:t>Chloral hydrate</a:t>
            </a:r>
          </a:p>
          <a:p>
            <a:pPr lvl="2"/>
            <a:r>
              <a:rPr lang="en-US" dirty="0"/>
              <a:t>Sustained release/enteric coating</a:t>
            </a:r>
          </a:p>
          <a:p>
            <a:r>
              <a:rPr lang="en-US" dirty="0"/>
              <a:t>CT</a:t>
            </a:r>
          </a:p>
          <a:p>
            <a:r>
              <a:rPr lang="en-US" dirty="0"/>
              <a:t>Ultrasound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8412" y="6477000"/>
            <a:ext cx="4236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latin typeface="Arial-ItalicMT"/>
              </a:rPr>
              <a:t>Thompson TM et al. Dis Mon. 2014; 60(11):509-24.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14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Bowel Irrigation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evidence of improved outcomes</a:t>
            </a:r>
          </a:p>
          <a:p>
            <a:r>
              <a:rPr lang="en-US" dirty="0"/>
              <a:t>PEG solution (4 L product at RRMC)</a:t>
            </a:r>
          </a:p>
          <a:p>
            <a:r>
              <a:rPr lang="en-US" dirty="0"/>
              <a:t>Role: iron, lithium, body packers/stuffers, XR products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Requires patient stable enough for bedside commode</a:t>
            </a:r>
          </a:p>
          <a:p>
            <a:pPr lvl="1"/>
            <a:r>
              <a:rPr lang="en-US" dirty="0"/>
              <a:t>Labor intensive</a:t>
            </a:r>
          </a:p>
          <a:p>
            <a:pPr lvl="1"/>
            <a:r>
              <a:rPr lang="en-US" dirty="0"/>
              <a:t>Poor tolerance</a:t>
            </a:r>
          </a:p>
          <a:p>
            <a:pPr lvl="2"/>
            <a:r>
              <a:rPr lang="en-US" dirty="0"/>
              <a:t>NG tube administration</a:t>
            </a:r>
          </a:p>
          <a:p>
            <a:pPr lvl="2"/>
            <a:r>
              <a:rPr lang="en-US" dirty="0"/>
              <a:t>Emesis – stop and check tube placement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0212" y="6354763"/>
            <a:ext cx="4783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err="1">
                <a:latin typeface="Arial-ItalicMT"/>
              </a:rPr>
              <a:t>Thanacoody</a:t>
            </a:r>
            <a:r>
              <a:rPr lang="en-US" sz="1400" i="1" dirty="0">
                <a:latin typeface="Arial-ItalicMT"/>
              </a:rPr>
              <a:t> R et al. </a:t>
            </a:r>
            <a:r>
              <a:rPr lang="en-US" sz="1400" i="1" dirty="0" err="1">
                <a:latin typeface="Arial-ItalicMT"/>
              </a:rPr>
              <a:t>Clin</a:t>
            </a:r>
            <a:r>
              <a:rPr lang="en-US" sz="1400" i="1" dirty="0">
                <a:latin typeface="Arial-ItalicMT"/>
              </a:rPr>
              <a:t> </a:t>
            </a:r>
            <a:r>
              <a:rPr lang="en-US" sz="1400" i="1" dirty="0" err="1">
                <a:latin typeface="Arial-ItalicMT"/>
              </a:rPr>
              <a:t>Toxicol</a:t>
            </a:r>
            <a:r>
              <a:rPr lang="en-US" sz="1400" i="1" dirty="0">
                <a:latin typeface="Arial-ItalicMT"/>
              </a:rPr>
              <a:t> (</a:t>
            </a:r>
            <a:r>
              <a:rPr lang="en-US" sz="1400" i="1" dirty="0" err="1">
                <a:latin typeface="Arial-ItalicMT"/>
              </a:rPr>
              <a:t>Phila</a:t>
            </a:r>
            <a:r>
              <a:rPr lang="en-US" sz="1400" i="1" dirty="0">
                <a:latin typeface="Arial-ItalicMT"/>
              </a:rPr>
              <a:t>). 2015; 53(3):5-12.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42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Antidotes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1468172"/>
            <a:ext cx="4018505" cy="536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12" y="177800"/>
            <a:ext cx="6828112" cy="12375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39825" y="6292119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i="1" dirty="0">
                <a:latin typeface="Arial-ItalicMT"/>
              </a:rPr>
              <a:t>Mokhlesi B et al. Chest. 2003; 123(2):577-92.</a:t>
            </a:r>
          </a:p>
          <a:p>
            <a:r>
              <a:rPr lang="en-US" sz="1400" i="1" dirty="0" err="1">
                <a:latin typeface="Arial-ItalicMT"/>
              </a:rPr>
              <a:t>Marraffa</a:t>
            </a:r>
            <a:r>
              <a:rPr lang="en-US" sz="1400" i="1" dirty="0">
                <a:latin typeface="Arial-ItalicMT"/>
              </a:rPr>
              <a:t> JM et al. Am J Health-</a:t>
            </a:r>
            <a:r>
              <a:rPr lang="en-US" sz="1400" i="1" dirty="0" err="1">
                <a:latin typeface="Arial-ItalicMT"/>
              </a:rPr>
              <a:t>Syst</a:t>
            </a:r>
            <a:r>
              <a:rPr lang="en-US" sz="1400" i="1" dirty="0">
                <a:latin typeface="Arial-ItalicMT"/>
              </a:rPr>
              <a:t> Pharm. 2012; 69(3):199-212.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847012" y="2099431"/>
            <a:ext cx="2919625" cy="175432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Principles of Hemodialysis:</a:t>
            </a:r>
          </a:p>
          <a:p>
            <a:r>
              <a:rPr lang="en-US" dirty="0"/>
              <a:t>Molecular weight &lt;500 Da</a:t>
            </a:r>
          </a:p>
          <a:p>
            <a:r>
              <a:rPr lang="en-US" dirty="0"/>
              <a:t>VD &lt; 1 L/kg</a:t>
            </a:r>
          </a:p>
          <a:p>
            <a:r>
              <a:rPr lang="en-US" dirty="0"/>
              <a:t>Low protein binding</a:t>
            </a:r>
          </a:p>
          <a:p>
            <a:r>
              <a:rPr lang="en-US" dirty="0"/>
              <a:t>High water solubility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Deadly toxins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1828800"/>
            <a:ext cx="6125779" cy="4250755"/>
          </a:xfrm>
        </p:spPr>
        <p:txBody>
          <a:bodyPr>
            <a:normAutofit/>
          </a:bodyPr>
          <a:lstStyle/>
          <a:p>
            <a:r>
              <a:rPr lang="en-US" sz="2599" dirty="0"/>
              <a:t>Narrow therapeutic window</a:t>
            </a:r>
          </a:p>
          <a:p>
            <a:r>
              <a:rPr lang="en-US" sz="2599" dirty="0"/>
              <a:t>One tablet can be fatal </a:t>
            </a:r>
          </a:p>
          <a:p>
            <a:pPr lvl="1"/>
            <a:r>
              <a:rPr lang="en-US" sz="2399" dirty="0"/>
              <a:t>especially in pediatrics</a:t>
            </a:r>
          </a:p>
          <a:p>
            <a:r>
              <a:rPr lang="en-US" sz="2599" dirty="0"/>
              <a:t>Lack of available antidotes</a:t>
            </a:r>
          </a:p>
          <a:p>
            <a:r>
              <a:rPr lang="en-US" sz="2599" dirty="0"/>
              <a:t>Rapidly absorbed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304800"/>
            <a:ext cx="4247462" cy="63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99" dirty="0"/>
              <a:t>Called for 3 </a:t>
            </a:r>
            <a:r>
              <a:rPr lang="en-US" sz="2599" dirty="0" err="1"/>
              <a:t>yo</a:t>
            </a:r>
            <a:r>
              <a:rPr lang="en-US" sz="2599" dirty="0"/>
              <a:t> acting agitated with abdominal pain &amp; drooling after ingestion of sweet smelling oil</a:t>
            </a:r>
          </a:p>
          <a:p>
            <a:r>
              <a:rPr lang="en-US" sz="2599" dirty="0"/>
              <a:t>Mother reports placing some essential ‘minty’ oil in the diffuser earlier today while cleaning</a:t>
            </a:r>
          </a:p>
          <a:p>
            <a:r>
              <a:rPr lang="en-US" sz="2599" dirty="0"/>
              <a:t>The canister was missing unknown amount</a:t>
            </a:r>
          </a:p>
          <a:p>
            <a:r>
              <a:rPr lang="en-US" sz="2599" dirty="0"/>
              <a:t>Timing of ingestion unknown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429" y="3530879"/>
            <a:ext cx="2241843" cy="30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Toxidrome</a:t>
            </a:r>
            <a:r>
              <a:rPr lang="en-US" dirty="0"/>
              <a:t> differential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Physical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599" dirty="0"/>
              <a:t>N/V</a:t>
            </a:r>
          </a:p>
          <a:p>
            <a:r>
              <a:rPr lang="en-US" sz="2599" dirty="0"/>
              <a:t>HR 160 / RR 65</a:t>
            </a:r>
          </a:p>
          <a:p>
            <a:r>
              <a:rPr lang="en-US" sz="2599" dirty="0"/>
              <a:t>BP 105/80</a:t>
            </a:r>
          </a:p>
          <a:p>
            <a:r>
              <a:rPr lang="en-US" sz="2599" dirty="0"/>
              <a:t>T 100.2</a:t>
            </a:r>
          </a:p>
          <a:p>
            <a:r>
              <a:rPr lang="en-US" sz="2599" dirty="0"/>
              <a:t>Lungs clear</a:t>
            </a:r>
          </a:p>
          <a:p>
            <a:r>
              <a:rPr lang="en-US" sz="2599" dirty="0"/>
              <a:t>Child pulling at ears</a:t>
            </a:r>
          </a:p>
          <a:p>
            <a:pPr marL="457063" lvl="1" indent="0">
              <a:buNone/>
            </a:pPr>
            <a:endParaRPr lang="en-US" sz="2399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Ingestion differential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399" dirty="0"/>
              <a:t>Camphor</a:t>
            </a:r>
          </a:p>
          <a:p>
            <a:r>
              <a:rPr lang="en-US" sz="2399" dirty="0"/>
              <a:t>Eucalyptus oil</a:t>
            </a:r>
          </a:p>
          <a:p>
            <a:r>
              <a:rPr lang="en-US" sz="2399" dirty="0"/>
              <a:t>Menthol</a:t>
            </a:r>
          </a:p>
          <a:p>
            <a:r>
              <a:rPr lang="en-US" sz="2399" dirty="0"/>
              <a:t>Oil of Wintergreen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4" y="37397"/>
            <a:ext cx="8980635" cy="759291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2716" y="2018212"/>
            <a:ext cx="4781707" cy="3581400"/>
          </a:xfrm>
        </p:spPr>
        <p:txBody>
          <a:bodyPr>
            <a:normAutofit/>
          </a:bodyPr>
          <a:lstStyle/>
          <a:p>
            <a:r>
              <a:rPr lang="en-US" sz="2399" dirty="0"/>
              <a:t>Drug overdoses are the leading cause of injury death in the U.S. </a:t>
            </a:r>
          </a:p>
          <a:p>
            <a:r>
              <a:rPr lang="en-US" sz="2399" dirty="0"/>
              <a:t>Nationally: 105,007 drug overdose deaths in 2023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The age-adjusted rate of drug overdose deaths increased from 8.9 deaths per 100,000 in 2003 to 32.6 in 2022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</a:rPr>
              <a:t>Decreased to 31.3 in 2023</a:t>
            </a:r>
            <a:endParaRPr lang="en-US" sz="2000" dirty="0"/>
          </a:p>
          <a:p>
            <a:endParaRPr lang="en-US" sz="2599" dirty="0"/>
          </a:p>
          <a:p>
            <a:endParaRPr lang="en-US" sz="259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D91EF-74AF-B809-F5AD-86602DDBDCC4}"/>
              </a:ext>
            </a:extLst>
          </p:cNvPr>
          <p:cNvSpPr txBox="1"/>
          <p:nvPr/>
        </p:nvSpPr>
        <p:spPr>
          <a:xfrm>
            <a:off x="1857903" y="6295535"/>
            <a:ext cx="9887107" cy="55399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b="0" i="0" dirty="0">
                <a:solidFill>
                  <a:srgbClr val="000000"/>
                </a:solidFill>
                <a:effectLst/>
                <a:latin typeface="Nunito" pitchFamily="2" charset="0"/>
              </a:rPr>
              <a:t>Garnett MF, </a:t>
            </a:r>
            <a:r>
              <a:rPr lang="en-US" sz="1000" b="0" i="0" dirty="0" err="1">
                <a:solidFill>
                  <a:srgbClr val="000000"/>
                </a:solidFill>
                <a:effectLst/>
                <a:latin typeface="Nunito" pitchFamily="2" charset="0"/>
              </a:rPr>
              <a:t>Miniño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itchFamily="2" charset="0"/>
              </a:rPr>
              <a:t> AM. Drug overdose deaths in the United States, 2003–2023. NCHS Data Brief, no 522. Hyattsville, MD: National Center for Health Statistics. 2024. DOI: </a:t>
            </a:r>
            <a:r>
              <a:rPr lang="en-US" sz="1000" b="0" i="0" u="sng" dirty="0">
                <a:solidFill>
                  <a:srgbClr val="075290"/>
                </a:solidFill>
                <a:effectLst/>
                <a:latin typeface="Nunito" pitchFamily="2" charset="0"/>
                <a:hlinkClick r:id="rId2"/>
              </a:rPr>
              <a:t>https://dx.doi.org/10.15620/cdc/170565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Nunito" pitchFamily="2" charset="0"/>
              </a:rPr>
              <a:t>.</a:t>
            </a:r>
          </a:p>
          <a:p>
            <a:r>
              <a:rPr lang="en-US" sz="1000" dirty="0">
                <a:hlinkClick r:id="rId3"/>
              </a:rPr>
              <a:t>Drug Overdose Deaths: Facts and Figures | National Institute on Drug Abuse (NIDA)</a:t>
            </a:r>
            <a:endParaRPr lang="en-US" sz="1000" dirty="0"/>
          </a:p>
        </p:txBody>
      </p:sp>
      <p:pic>
        <p:nvPicPr>
          <p:cNvPr id="1028" name="Picture 4" descr="Synthetic opioids other than methadone (primarily fentanyl) were the main driver of drug overdose deaths with a over 7.5-fold increase from 2015 to 2022">
            <a:extLst>
              <a:ext uri="{FF2B5EF4-FFF2-40B4-BE49-F238E27FC236}">
                <a16:creationId xmlns:a16="http://schemas.microsoft.com/office/drawing/2014/main" id="{D804EDF3-A3A4-AA74-DC4C-0F78041C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961377"/>
            <a:ext cx="7062716" cy="52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Toxidrome</a:t>
            </a:r>
            <a:r>
              <a:rPr lang="en-US" dirty="0"/>
              <a:t> diagnosis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897160" y="1436298"/>
            <a:ext cx="5332611" cy="4217218"/>
          </a:xfrm>
        </p:spPr>
        <p:txBody>
          <a:bodyPr>
            <a:normAutofit/>
          </a:bodyPr>
          <a:lstStyle/>
          <a:p>
            <a:r>
              <a:rPr lang="en-US" dirty="0"/>
              <a:t>Sister texted a photo of the bottle to the mother while in the ambulance</a:t>
            </a:r>
          </a:p>
          <a:p>
            <a:pPr lvl="1"/>
            <a:r>
              <a:rPr lang="en-US" dirty="0"/>
              <a:t>Wintergreen oil is 95-100% methyl salicylate</a:t>
            </a:r>
          </a:p>
          <a:p>
            <a:pPr lvl="1"/>
            <a:r>
              <a:rPr lang="en-US" dirty="0"/>
              <a:t>1 teaspoon can be deadly in a toddler</a:t>
            </a:r>
          </a:p>
          <a:p>
            <a:pPr lvl="1"/>
            <a:r>
              <a:rPr lang="en-US" dirty="0"/>
              <a:t>Rapid and complete </a:t>
            </a:r>
          </a:p>
          <a:p>
            <a:pPr marL="365760" lvl="1" indent="0">
              <a:buNone/>
            </a:pPr>
            <a:r>
              <a:rPr lang="en-US" dirty="0"/>
              <a:t>    absorption</a:t>
            </a:r>
          </a:p>
          <a:p>
            <a:pPr lvl="2"/>
            <a:r>
              <a:rPr lang="en-US" dirty="0"/>
              <a:t>Charcoal ineffective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12" y="1143000"/>
            <a:ext cx="2948347" cy="220841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942012" y="3810000"/>
            <a:ext cx="5859318" cy="27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Toxidrome</a:t>
            </a:r>
            <a:r>
              <a:rPr lang="en-US" dirty="0"/>
              <a:t>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3596" y="1828800"/>
            <a:ext cx="5411665" cy="4691548"/>
          </a:xfrm>
        </p:spPr>
        <p:txBody>
          <a:bodyPr>
            <a:normAutofit fontScale="92500"/>
          </a:bodyPr>
          <a:lstStyle/>
          <a:p>
            <a:r>
              <a:rPr lang="en-US" dirty="0"/>
              <a:t>Hang fluids</a:t>
            </a:r>
          </a:p>
          <a:p>
            <a:r>
              <a:rPr lang="en-US" dirty="0"/>
              <a:t>1 </a:t>
            </a:r>
            <a:r>
              <a:rPr lang="en-US" dirty="0" err="1"/>
              <a:t>mEq</a:t>
            </a:r>
            <a:r>
              <a:rPr lang="en-US" dirty="0"/>
              <a:t>/kg Sodium Bicarbonate IV push</a:t>
            </a:r>
          </a:p>
          <a:p>
            <a:r>
              <a:rPr lang="en-US" dirty="0"/>
              <a:t>ABG and serum salicylate level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Found to be 550 mcg/mL</a:t>
            </a:r>
          </a:p>
          <a:p>
            <a:pPr lvl="1"/>
            <a:r>
              <a:rPr lang="en-US" dirty="0"/>
              <a:t>Sodium Bicarbonate / potassium infusion initiated to alkalinize the urine</a:t>
            </a:r>
          </a:p>
          <a:p>
            <a:r>
              <a:rPr lang="en-US" dirty="0"/>
              <a:t>Monitor:</a:t>
            </a:r>
          </a:p>
          <a:p>
            <a:pPr lvl="1"/>
            <a:r>
              <a:rPr lang="en-US" dirty="0"/>
              <a:t>BG / Urine output / K+ / neuro status</a:t>
            </a:r>
          </a:p>
          <a:p>
            <a:pPr lvl="1"/>
            <a:r>
              <a:rPr lang="en-US" dirty="0"/>
              <a:t>Serial salicylate levels</a:t>
            </a:r>
          </a:p>
          <a:p>
            <a:pPr lvl="1"/>
            <a:r>
              <a:rPr lang="en-US" dirty="0"/>
              <a:t>If symptoms progress, consider dialysis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228600"/>
            <a:ext cx="4760149" cy="415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2" y="144266"/>
            <a:ext cx="8608357" cy="1303867"/>
          </a:xfrm>
        </p:spPr>
        <p:txBody>
          <a:bodyPr/>
          <a:lstStyle/>
          <a:p>
            <a:r>
              <a:rPr lang="en-US" dirty="0"/>
              <a:t>Illicit </a:t>
            </a:r>
            <a:r>
              <a:rPr lang="en-US" dirty="0" err="1"/>
              <a:t>toxidromes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76941" y="1593516"/>
            <a:ext cx="2237741" cy="617320"/>
          </a:xfrm>
        </p:spPr>
        <p:txBody>
          <a:bodyPr/>
          <a:lstStyle/>
          <a:p>
            <a:r>
              <a:rPr lang="en-US" dirty="0"/>
              <a:t>Stimulants: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>
          <a:xfrm>
            <a:off x="1876941" y="2356219"/>
            <a:ext cx="2237740" cy="3314132"/>
          </a:xfrm>
        </p:spPr>
        <p:txBody>
          <a:bodyPr/>
          <a:lstStyle/>
          <a:p>
            <a:r>
              <a:rPr lang="en-US" dirty="0"/>
              <a:t>Dilated pupils</a:t>
            </a:r>
          </a:p>
          <a:p>
            <a:r>
              <a:rPr lang="en-US" dirty="0"/>
              <a:t>Hyperpyrexia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Convulsions</a:t>
            </a:r>
          </a:p>
          <a:p>
            <a:r>
              <a:rPr lang="en-US" dirty="0"/>
              <a:t>Cardiac arrest</a:t>
            </a:r>
          </a:p>
          <a:p>
            <a:r>
              <a:rPr lang="en-US" dirty="0"/>
              <a:t>ICH</a:t>
            </a:r>
          </a:p>
          <a:p>
            <a:r>
              <a:rPr lang="en-US" dirty="0"/>
              <a:t>Stroke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654" y="1584302"/>
            <a:ext cx="3455532" cy="626534"/>
          </a:xfrm>
        </p:spPr>
        <p:txBody>
          <a:bodyPr/>
          <a:lstStyle/>
          <a:p>
            <a:r>
              <a:rPr lang="en-US" dirty="0"/>
              <a:t>Sedatives: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6"/>
          </p:nvPr>
        </p:nvSpPr>
        <p:spPr>
          <a:xfrm>
            <a:off x="4348548" y="2356219"/>
            <a:ext cx="3455532" cy="3314618"/>
          </a:xfrm>
        </p:spPr>
        <p:txBody>
          <a:bodyPr/>
          <a:lstStyle/>
          <a:p>
            <a:r>
              <a:rPr lang="en-US" dirty="0"/>
              <a:t>Altered mental status</a:t>
            </a:r>
          </a:p>
          <a:p>
            <a:r>
              <a:rPr lang="en-US" dirty="0"/>
              <a:t>Lack of coordination</a:t>
            </a:r>
          </a:p>
          <a:p>
            <a:r>
              <a:rPr lang="en-US" dirty="0"/>
              <a:t>Pupils sluggish or pinpoint</a:t>
            </a:r>
          </a:p>
          <a:p>
            <a:r>
              <a:rPr lang="en-US" dirty="0"/>
              <a:t>Respiratory depression</a:t>
            </a:r>
          </a:p>
          <a:p>
            <a:r>
              <a:rPr lang="en-US" dirty="0"/>
              <a:t>Nystagmus</a:t>
            </a:r>
          </a:p>
          <a:p>
            <a:r>
              <a:rPr lang="en-US" dirty="0"/>
              <a:t>Seizures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466012" y="1584302"/>
            <a:ext cx="3455532" cy="626534"/>
          </a:xfrm>
        </p:spPr>
        <p:txBody>
          <a:bodyPr/>
          <a:lstStyle/>
          <a:p>
            <a:r>
              <a:rPr lang="en-US" dirty="0"/>
              <a:t>Hallucinogens: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7"/>
          </p:nvPr>
        </p:nvSpPr>
        <p:spPr>
          <a:xfrm>
            <a:off x="7542212" y="2356219"/>
            <a:ext cx="3455532" cy="3314132"/>
          </a:xfrm>
        </p:spPr>
        <p:txBody>
          <a:bodyPr/>
          <a:lstStyle/>
          <a:p>
            <a:r>
              <a:rPr lang="en-US" dirty="0"/>
              <a:t>Dilated pupils</a:t>
            </a:r>
          </a:p>
          <a:p>
            <a:r>
              <a:rPr lang="en-US" dirty="0"/>
              <a:t>Hyperpyrexia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Altered mental status</a:t>
            </a:r>
          </a:p>
          <a:p>
            <a:r>
              <a:rPr lang="en-US" dirty="0"/>
              <a:t>Bad trip</a:t>
            </a:r>
          </a:p>
          <a:p>
            <a:r>
              <a:rPr lang="en-US" dirty="0"/>
              <a:t>Syncope</a:t>
            </a:r>
          </a:p>
          <a:p>
            <a:r>
              <a:rPr lang="en-US" dirty="0"/>
              <a:t>Vomiting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25" y="4623645"/>
            <a:ext cx="1509883" cy="1222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2" y="3918519"/>
            <a:ext cx="1803040" cy="2416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84" y="4507940"/>
            <a:ext cx="1674092" cy="13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49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3" y="197631"/>
            <a:ext cx="11556387" cy="65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98812" y="148936"/>
            <a:ext cx="6729412" cy="1239838"/>
          </a:xfrm>
        </p:spPr>
        <p:txBody>
          <a:bodyPr/>
          <a:lstStyle/>
          <a:p>
            <a:r>
              <a:rPr lang="en-US" dirty="0"/>
              <a:t>Emerging substance: </a:t>
            </a:r>
            <a:r>
              <a:rPr lang="en-US" dirty="0" err="1"/>
              <a:t>Kratom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3571" y="1554932"/>
            <a:ext cx="4572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Mu-opioid receptor agonist</a:t>
            </a:r>
          </a:p>
          <a:p>
            <a:r>
              <a:rPr lang="en-US" dirty="0"/>
              <a:t>“alternative” for chronic pain</a:t>
            </a:r>
          </a:p>
          <a:p>
            <a:r>
              <a:rPr lang="en-US" dirty="0"/>
              <a:t>Adrenergic agonist</a:t>
            </a:r>
          </a:p>
          <a:p>
            <a:r>
              <a:rPr lang="en-US" dirty="0"/>
              <a:t>Calcium channel blocker</a:t>
            </a:r>
          </a:p>
          <a:p>
            <a:r>
              <a:rPr lang="en-US" dirty="0"/>
              <a:t>NMDA receptor agonist</a:t>
            </a:r>
          </a:p>
          <a:p>
            <a:r>
              <a:rPr lang="en-US" dirty="0"/>
              <a:t>5HT2-A receptor agonist</a:t>
            </a:r>
          </a:p>
          <a:p>
            <a:r>
              <a:rPr lang="en-US" dirty="0"/>
              <a:t>Skeletal muscle relaxant</a:t>
            </a:r>
          </a:p>
          <a:p>
            <a:r>
              <a:rPr lang="en-US" dirty="0"/>
              <a:t>Lipophilic</a:t>
            </a:r>
          </a:p>
          <a:p>
            <a:r>
              <a:rPr lang="en-US" dirty="0"/>
              <a:t>24H half-life</a:t>
            </a:r>
          </a:p>
          <a:p>
            <a:r>
              <a:rPr lang="en-US" dirty="0"/>
              <a:t>High volume of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37" y="4932300"/>
            <a:ext cx="7170457" cy="1771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458" y="1497223"/>
            <a:ext cx="6399213" cy="32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7812" y="76200"/>
            <a:ext cx="7186612" cy="1239838"/>
          </a:xfrm>
        </p:spPr>
        <p:txBody>
          <a:bodyPr/>
          <a:lstStyle/>
          <a:p>
            <a:r>
              <a:rPr lang="en-US" dirty="0"/>
              <a:t>Emerging substance: </a:t>
            </a:r>
            <a:r>
              <a:rPr lang="en-US" dirty="0" err="1"/>
              <a:t>Kratom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1779" y="1660849"/>
            <a:ext cx="45720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DEA lists this substance as a drug of concern, however not illegal in U.S.</a:t>
            </a:r>
          </a:p>
          <a:p>
            <a:r>
              <a:rPr lang="en-US" dirty="0"/>
              <a:t>Illegal in U.K. </a:t>
            </a:r>
          </a:p>
          <a:p>
            <a:r>
              <a:rPr lang="en-US" dirty="0"/>
              <a:t>Higher risk of death in combination with other substances</a:t>
            </a:r>
          </a:p>
          <a:p>
            <a:r>
              <a:rPr lang="en-US" dirty="0"/>
              <a:t>Highest risk in adults</a:t>
            </a:r>
          </a:p>
          <a:p>
            <a:r>
              <a:rPr lang="en-US" dirty="0" err="1"/>
              <a:t>Kratom</a:t>
            </a:r>
            <a:r>
              <a:rPr lang="en-US" dirty="0"/>
              <a:t> alone does not remove respiratory drive</a:t>
            </a:r>
          </a:p>
          <a:p>
            <a:r>
              <a:rPr lang="en-US" dirty="0"/>
              <a:t>Most deadly toxicities are due to cardiovascular collapse</a:t>
            </a:r>
          </a:p>
          <a:p>
            <a:pPr lvl="1"/>
            <a:r>
              <a:rPr lang="en-US" dirty="0"/>
              <a:t>Naloxone</a:t>
            </a:r>
          </a:p>
          <a:p>
            <a:pPr lvl="1"/>
            <a:r>
              <a:rPr lang="en-US" dirty="0"/>
              <a:t>Case report of </a:t>
            </a:r>
            <a:r>
              <a:rPr lang="en-US" dirty="0" err="1"/>
              <a:t>intralipid</a:t>
            </a:r>
            <a:r>
              <a:rPr lang="en-US" dirty="0"/>
              <a:t> rescue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475412" y="1524000"/>
            <a:ext cx="4572000" cy="4572000"/>
          </a:xfrm>
        </p:spPr>
        <p:txBody>
          <a:bodyPr>
            <a:normAutofit/>
          </a:bodyPr>
          <a:lstStyle/>
          <a:p>
            <a:r>
              <a:rPr lang="en-US" dirty="0"/>
              <a:t>Number of exposure calls to poison control 2010 – 2015 in U.S.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840" y="2968954"/>
            <a:ext cx="6180115" cy="36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substance: </a:t>
            </a:r>
            <a:r>
              <a:rPr lang="en-US" dirty="0" err="1"/>
              <a:t>Kratom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1825904"/>
            <a:ext cx="10586340" cy="4120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0812" y="6172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Anwar</a:t>
            </a:r>
            <a:r>
              <a:rPr lang="en-US" dirty="0"/>
              <a:t> </a:t>
            </a:r>
            <a:r>
              <a:rPr lang="en-US" sz="1400" dirty="0"/>
              <a:t>M, Law R, </a:t>
            </a:r>
            <a:r>
              <a:rPr lang="en-US" sz="1400" dirty="0" err="1"/>
              <a:t>Schier</a:t>
            </a:r>
            <a:r>
              <a:rPr lang="en-US" sz="1400" dirty="0"/>
              <a:t> J. Notes from the Field. </a:t>
            </a:r>
            <a:r>
              <a:rPr lang="en-US" sz="1400" dirty="0" err="1"/>
              <a:t>Kratom</a:t>
            </a:r>
            <a:r>
              <a:rPr lang="en-US" sz="1400" dirty="0"/>
              <a:t> (</a:t>
            </a:r>
            <a:r>
              <a:rPr lang="en-US" sz="1400" i="1" dirty="0" err="1"/>
              <a:t>Mitragyna</a:t>
            </a:r>
            <a:r>
              <a:rPr lang="en-US" sz="1400" i="1" dirty="0"/>
              <a:t> </a:t>
            </a:r>
            <a:r>
              <a:rPr lang="en-US" sz="1400" i="1" dirty="0" err="1"/>
              <a:t>speciosa</a:t>
            </a:r>
            <a:r>
              <a:rPr lang="en-US" sz="1400" dirty="0"/>
              <a:t>) Exposures Reported to Poison Centers — United States, 2010–2015. MMWR </a:t>
            </a:r>
            <a:r>
              <a:rPr lang="en-US" sz="1400" dirty="0" err="1"/>
              <a:t>Morb</a:t>
            </a:r>
            <a:r>
              <a:rPr lang="en-US" sz="1400" dirty="0"/>
              <a:t> Mortal </a:t>
            </a:r>
            <a:r>
              <a:rPr lang="en-US" sz="1400" dirty="0" err="1"/>
              <a:t>Wkly</a:t>
            </a:r>
            <a:r>
              <a:rPr lang="en-US" sz="1400" dirty="0"/>
              <a:t> Rep 2016;65:748–749. 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29905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212" y="228600"/>
            <a:ext cx="8855075" cy="1292225"/>
          </a:xfrm>
        </p:spPr>
        <p:txBody>
          <a:bodyPr/>
          <a:lstStyle/>
          <a:p>
            <a:r>
              <a:rPr lang="en-US" dirty="0"/>
              <a:t>Emerging Substance: </a:t>
            </a:r>
            <a:r>
              <a:rPr lang="en-US" dirty="0" err="1"/>
              <a:t>Tianeptine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542212" y="1981200"/>
            <a:ext cx="4362450" cy="4022725"/>
          </a:xfrm>
        </p:spPr>
        <p:txBody>
          <a:bodyPr/>
          <a:lstStyle/>
          <a:p>
            <a:r>
              <a:rPr lang="en-US" dirty="0"/>
              <a:t>1700% increase in exposure calls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7" y="2057759"/>
            <a:ext cx="6549274" cy="441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371" y="2850793"/>
            <a:ext cx="5389746" cy="35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60612" y="166817"/>
            <a:ext cx="8882062" cy="1292225"/>
          </a:xfrm>
        </p:spPr>
        <p:txBody>
          <a:bodyPr/>
          <a:lstStyle/>
          <a:p>
            <a:r>
              <a:rPr lang="en-US" dirty="0"/>
              <a:t>Emerging Substance: </a:t>
            </a:r>
            <a:r>
              <a:rPr lang="en-US" dirty="0" err="1"/>
              <a:t>tianeptine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260" y="2506663"/>
            <a:ext cx="5332413" cy="402272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Prescription drug in Europe and Latin America</a:t>
            </a:r>
          </a:p>
          <a:p>
            <a:pPr lvl="1"/>
            <a:r>
              <a:rPr lang="en-US" dirty="0" err="1"/>
              <a:t>Stablon</a:t>
            </a:r>
            <a:r>
              <a:rPr lang="en-US" dirty="0"/>
              <a:t>®, </a:t>
            </a:r>
            <a:r>
              <a:rPr lang="en-US" dirty="0" err="1"/>
              <a:t>Coaxil</a:t>
            </a:r>
            <a:r>
              <a:rPr lang="en-US" dirty="0"/>
              <a:t>®, </a:t>
            </a:r>
            <a:r>
              <a:rPr lang="en-US" dirty="0" err="1"/>
              <a:t>Tatinol</a:t>
            </a:r>
            <a:r>
              <a:rPr lang="en-US" dirty="0"/>
              <a:t>®</a:t>
            </a:r>
          </a:p>
          <a:p>
            <a:r>
              <a:rPr lang="en-US" dirty="0"/>
              <a:t>Tricyclic – or is it?</a:t>
            </a:r>
          </a:p>
          <a:p>
            <a:r>
              <a:rPr lang="en-US" dirty="0"/>
              <a:t>Regulates glutamate receptors</a:t>
            </a:r>
          </a:p>
          <a:p>
            <a:pPr lvl="1"/>
            <a:r>
              <a:rPr lang="en-US" dirty="0"/>
              <a:t>Acts on NMDA / AMPA receptors</a:t>
            </a:r>
          </a:p>
          <a:p>
            <a:r>
              <a:rPr lang="en-US" dirty="0"/>
              <a:t>Mu-opioid / delta opioid receptor agonist</a:t>
            </a:r>
          </a:p>
          <a:p>
            <a:r>
              <a:rPr lang="en-US" dirty="0"/>
              <a:t>Inconsistent purity / potency</a:t>
            </a:r>
          </a:p>
          <a:p>
            <a:r>
              <a:rPr lang="en-US" dirty="0"/>
              <a:t>Ability to combine with other agents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6413" y="2506663"/>
            <a:ext cx="5332412" cy="402272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Ingested / smoked / injected</a:t>
            </a:r>
          </a:p>
          <a:p>
            <a:r>
              <a:rPr lang="en-US" dirty="0"/>
              <a:t>Kinetics:</a:t>
            </a:r>
          </a:p>
          <a:p>
            <a:pPr lvl="1"/>
            <a:r>
              <a:rPr lang="en-US" dirty="0"/>
              <a:t>95% protein bound</a:t>
            </a:r>
          </a:p>
          <a:p>
            <a:pPr lvl="1"/>
            <a:r>
              <a:rPr lang="en-US" dirty="0"/>
              <a:t>High volume of distribution</a:t>
            </a:r>
          </a:p>
          <a:p>
            <a:pPr lvl="1"/>
            <a:r>
              <a:rPr lang="en-US" dirty="0"/>
              <a:t>99% bioavailability</a:t>
            </a:r>
          </a:p>
          <a:p>
            <a:pPr lvl="1"/>
            <a:r>
              <a:rPr lang="en-US" dirty="0"/>
              <a:t>Half-life 2.5 H</a:t>
            </a:r>
          </a:p>
          <a:p>
            <a:pPr lvl="1"/>
            <a:r>
              <a:rPr lang="en-US" dirty="0"/>
              <a:t>Renal clearance</a:t>
            </a:r>
          </a:p>
          <a:p>
            <a:r>
              <a:rPr lang="en-US" dirty="0"/>
              <a:t>Neurologic / cardiovascular / GI symptoms</a:t>
            </a:r>
          </a:p>
          <a:p>
            <a:r>
              <a:rPr lang="en-US" dirty="0"/>
              <a:t>Stabilized by naloxone / naloxone infusions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60" y="95759"/>
            <a:ext cx="1602665" cy="2410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83" y="1747187"/>
            <a:ext cx="2243602" cy="1070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0369" y="6172200"/>
            <a:ext cx="5130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Springer J, </a:t>
            </a:r>
            <a:r>
              <a:rPr lang="en-US" sz="1400" dirty="0" err="1"/>
              <a:t>Cubala</a:t>
            </a:r>
            <a:r>
              <a:rPr lang="en-US" sz="1400" dirty="0"/>
              <a:t> WJ.  </a:t>
            </a:r>
            <a:r>
              <a:rPr lang="en-US" sz="1400" i="1" dirty="0"/>
              <a:t>J Psychoactive Drugs.</a:t>
            </a:r>
            <a:r>
              <a:rPr lang="en-US" sz="1400" dirty="0"/>
              <a:t> 2018;50(3):275-280.</a:t>
            </a:r>
          </a:p>
          <a:p>
            <a:r>
              <a:rPr lang="en-US" sz="1400" dirty="0" err="1"/>
              <a:t>Bakota</a:t>
            </a:r>
            <a:r>
              <a:rPr lang="en-US" sz="1400" dirty="0"/>
              <a:t> EL, </a:t>
            </a:r>
            <a:r>
              <a:rPr lang="en-US" sz="1400" dirty="0" err="1"/>
              <a:t>Samms</a:t>
            </a:r>
            <a:r>
              <a:rPr lang="en-US" sz="1400" dirty="0"/>
              <a:t> WC, Gray TR, et al.  </a:t>
            </a:r>
            <a:r>
              <a:rPr lang="en-US" sz="1400" i="1" dirty="0"/>
              <a:t>J Anal </a:t>
            </a:r>
            <a:r>
              <a:rPr lang="en-US" sz="1400" i="1" dirty="0" err="1"/>
              <a:t>Toxicol</a:t>
            </a:r>
            <a:r>
              <a:rPr lang="en-US" sz="1400" i="1" dirty="0"/>
              <a:t>. </a:t>
            </a:r>
            <a:r>
              <a:rPr lang="en-US" sz="1400" dirty="0"/>
              <a:t>2019;43(2):e1.</a:t>
            </a:r>
          </a:p>
        </p:txBody>
      </p:sp>
    </p:spTree>
    <p:extLst>
      <p:ext uri="{BB962C8B-B14F-4D97-AF65-F5344CB8AC3E}">
        <p14:creationId xmlns:p14="http://schemas.microsoft.com/office/powerpoint/2010/main" val="14086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A112-A4C4-4A27-A6DD-158EB465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Substance: </a:t>
            </a:r>
            <a:br>
              <a:rPr lang="en-US" dirty="0"/>
            </a:br>
            <a:r>
              <a:rPr lang="en-US" dirty="0" err="1"/>
              <a:t>Nitazene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9BD90-D0B3-4560-9213-BBECA66D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2" y="1464366"/>
            <a:ext cx="5544159" cy="1893262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F66509-7394-41CC-89D9-C815CF532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0612" y="105051"/>
            <a:ext cx="5544159" cy="664789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4BA06-9167-4113-B3B9-F0F5DFEC6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12" y="3404357"/>
            <a:ext cx="49244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989" y="228600"/>
            <a:ext cx="4320710" cy="762000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1412" y="982133"/>
            <a:ext cx="2819400" cy="2715492"/>
          </a:xfrm>
        </p:spPr>
        <p:txBody>
          <a:bodyPr>
            <a:normAutofit fontScale="92500" lnSpcReduction="20000"/>
          </a:bodyPr>
          <a:lstStyle/>
          <a:p>
            <a:r>
              <a:rPr lang="en-US" sz="2599" dirty="0"/>
              <a:t>EMS impact</a:t>
            </a:r>
          </a:p>
          <a:p>
            <a:r>
              <a:rPr lang="en-US" sz="2599" dirty="0"/>
              <a:t>Financial impact</a:t>
            </a:r>
          </a:p>
          <a:p>
            <a:pPr lvl="1"/>
            <a:r>
              <a:rPr lang="en-US" sz="2399" dirty="0"/>
              <a:t>Criminal justice</a:t>
            </a:r>
          </a:p>
          <a:p>
            <a:pPr lvl="1"/>
            <a:r>
              <a:rPr lang="en-US" sz="2399" dirty="0"/>
              <a:t>Law enforcement</a:t>
            </a:r>
          </a:p>
          <a:p>
            <a:pPr lvl="1"/>
            <a:r>
              <a:rPr lang="en-US" sz="2399" dirty="0"/>
              <a:t>Treatment costs</a:t>
            </a:r>
          </a:p>
          <a:p>
            <a:pPr lvl="1"/>
            <a:r>
              <a:rPr lang="en-US" sz="2399" dirty="0"/>
              <a:t>Loss of wages </a:t>
            </a:r>
          </a:p>
          <a:p>
            <a:pPr marL="365760" lvl="1" indent="0">
              <a:buNone/>
            </a:pPr>
            <a:r>
              <a:rPr lang="en-US" sz="2399" dirty="0"/>
              <a:t>from premature death</a:t>
            </a:r>
          </a:p>
          <a:p>
            <a:pPr lvl="1"/>
            <a:endParaRPr lang="en-US" sz="239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9C270-51F5-CAA6-E472-73F8D932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948267"/>
            <a:ext cx="7383084" cy="571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4257B-A919-2CB4-FA8C-6DE98A3BB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412" y="3697625"/>
            <a:ext cx="3533775" cy="190378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C00A87-98CF-F34B-E122-48DC61BDF328}"/>
              </a:ext>
            </a:extLst>
          </p:cNvPr>
          <p:cNvCxnSpPr/>
          <p:nvPr/>
        </p:nvCxnSpPr>
        <p:spPr>
          <a:xfrm flipV="1">
            <a:off x="7161212" y="5257800"/>
            <a:ext cx="1295400" cy="53340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430BBF-0025-5FA8-F9F6-5478641F0C3E}"/>
              </a:ext>
            </a:extLst>
          </p:cNvPr>
          <p:cNvSpPr txBox="1"/>
          <p:nvPr/>
        </p:nvSpPr>
        <p:spPr>
          <a:xfrm>
            <a:off x="8387291" y="6611779"/>
            <a:ext cx="3671887" cy="24622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dirty="0">
                <a:hlinkClick r:id="rId4"/>
              </a:rPr>
              <a:t>Overdose Emergency Department Visits – Drug Overdose Data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87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1CF2-A0E9-B2BD-1C8A-CB9A3FDC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300" y="-311744"/>
            <a:ext cx="9472824" cy="1239837"/>
          </a:xfrm>
        </p:spPr>
        <p:txBody>
          <a:bodyPr/>
          <a:lstStyle/>
          <a:p>
            <a:r>
              <a:rPr lang="en-US" dirty="0"/>
              <a:t>Emerging Substance: Xylazine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7393A-4DB2-3CF9-B62D-3BF470A1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612" y="1371600"/>
            <a:ext cx="3529225" cy="4572000"/>
          </a:xfrm>
        </p:spPr>
        <p:txBody>
          <a:bodyPr/>
          <a:lstStyle/>
          <a:p>
            <a:r>
              <a:rPr lang="en-US" dirty="0"/>
              <a:t>Veterinary tranquilizer</a:t>
            </a:r>
          </a:p>
          <a:p>
            <a:pPr lvl="1"/>
            <a:r>
              <a:rPr lang="en-US" dirty="0"/>
              <a:t>Clonidine analogue</a:t>
            </a:r>
          </a:p>
          <a:p>
            <a:r>
              <a:rPr lang="en-US" dirty="0"/>
              <a:t>Does not respond to naloxone</a:t>
            </a:r>
          </a:p>
          <a:p>
            <a:pPr lvl="1"/>
            <a:r>
              <a:rPr lang="en-US" dirty="0"/>
              <a:t>Co-injected with fentanyl</a:t>
            </a:r>
          </a:p>
          <a:p>
            <a:r>
              <a:rPr lang="en-US" dirty="0"/>
              <a:t>Severe tissue necrosis at injection sites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E64F8-00D9-C262-C2B4-C4C99D7D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54" y="1021232"/>
            <a:ext cx="6689420" cy="5395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A06F9D-AC95-ED0D-E6BF-E2923A80FF1C}"/>
              </a:ext>
            </a:extLst>
          </p:cNvPr>
          <p:cNvSpPr txBox="1"/>
          <p:nvPr/>
        </p:nvSpPr>
        <p:spPr>
          <a:xfrm>
            <a:off x="2055812" y="6417118"/>
            <a:ext cx="9067800" cy="43088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100" b="0" i="0" dirty="0" err="1">
                <a:solidFill>
                  <a:srgbClr val="333333"/>
                </a:solidFill>
                <a:effectLst/>
                <a:latin typeface="Guardian TextSans Web"/>
              </a:rPr>
              <a:t>Cano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Guardian TextSans Web"/>
              </a:rPr>
              <a:t> M, 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Guardian TextSans Web"/>
              </a:rPr>
              <a:t>Daniulaityte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Guardian TextSans Web"/>
              </a:rPr>
              <a:t> R, 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Guardian TextSans Web"/>
              </a:rPr>
              <a:t>Marsiglia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Guardian TextSans Web"/>
              </a:rPr>
              <a:t> F. Xylazine in Overdose Deaths and Forensic Drug Reports in US States, 2019-2022. </a:t>
            </a:r>
            <a:r>
              <a:rPr lang="en-US" sz="1100" b="0" i="1" dirty="0">
                <a:solidFill>
                  <a:srgbClr val="333333"/>
                </a:solidFill>
                <a:effectLst/>
                <a:latin typeface="Guardian TextSans Web"/>
              </a:rPr>
              <a:t>JAMA </a:t>
            </a:r>
            <a:r>
              <a:rPr lang="en-US" sz="1100" b="0" i="1" dirty="0" err="1">
                <a:solidFill>
                  <a:srgbClr val="333333"/>
                </a:solidFill>
                <a:effectLst/>
                <a:latin typeface="Guardian TextSans Web"/>
              </a:rPr>
              <a:t>Netw</a:t>
            </a:r>
            <a:r>
              <a:rPr lang="en-US" sz="1100" b="0" i="1" dirty="0">
                <a:solidFill>
                  <a:srgbClr val="333333"/>
                </a:solidFill>
                <a:effectLst/>
                <a:latin typeface="Guardian TextSans Web"/>
              </a:rPr>
              <a:t> Open.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Guardian TextSans Web"/>
              </a:rPr>
              <a:t> 2024;7(1):e2350630. doi:10.1001/jamanetworkopen.2023.50630</a:t>
            </a:r>
            <a:endParaRPr lang="en-US" sz="11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8E31AD-A090-7CC3-EF22-89B0DCDF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236236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99" dirty="0"/>
              <a:t>Medic/ER reports helpful</a:t>
            </a:r>
          </a:p>
          <a:p>
            <a:r>
              <a:rPr lang="en-US" sz="2599" dirty="0"/>
              <a:t>Be a detective!</a:t>
            </a:r>
          </a:p>
          <a:p>
            <a:pPr lvl="1"/>
            <a:r>
              <a:rPr lang="en-US" dirty="0"/>
              <a:t>Perform in-depth ingestion &amp; medication history</a:t>
            </a:r>
          </a:p>
          <a:p>
            <a:r>
              <a:rPr lang="en-US" sz="2599" dirty="0" err="1"/>
              <a:t>Toxidromes</a:t>
            </a:r>
            <a:r>
              <a:rPr lang="en-US" sz="2599" dirty="0"/>
              <a:t> are key to ingestion treatment</a:t>
            </a:r>
          </a:p>
          <a:p>
            <a:r>
              <a:rPr lang="en-US" sz="2599" dirty="0"/>
              <a:t>Learn the antidotes</a:t>
            </a:r>
          </a:p>
          <a:p>
            <a:r>
              <a:rPr lang="en-US" sz="2599" dirty="0"/>
              <a:t>Key resources:</a:t>
            </a:r>
          </a:p>
          <a:p>
            <a:pPr lvl="1"/>
            <a:r>
              <a:rPr lang="en-US" dirty="0"/>
              <a:t>Poison control center</a:t>
            </a:r>
          </a:p>
          <a:p>
            <a:pPr lvl="1"/>
            <a:r>
              <a:rPr lang="en-US" dirty="0"/>
              <a:t>DEA annual drug threat assessment</a:t>
            </a:r>
          </a:p>
          <a:p>
            <a:pPr lvl="1"/>
            <a:r>
              <a:rPr lang="en-US" dirty="0"/>
              <a:t>Drug take back events</a:t>
            </a:r>
          </a:p>
          <a:p>
            <a:pPr lvl="1"/>
            <a:r>
              <a:rPr lang="en-US" dirty="0"/>
              <a:t>Drug wheel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210457"/>
            <a:ext cx="2494900" cy="1828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612" y="4710684"/>
            <a:ext cx="1639539" cy="16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Thompson TM, Theobald J, Lu J, Erickson TB. The general approach to the poisoned patient. Dis Mon. 2014 Nov;60(11):509-24. </a:t>
            </a:r>
            <a:r>
              <a:rPr lang="en-US" dirty="0" err="1"/>
              <a:t>doi</a:t>
            </a:r>
            <a:r>
              <a:rPr lang="en-US" dirty="0"/>
              <a:t>: 10.1016/j.disamonth.2014.10.002. </a:t>
            </a:r>
            <a:r>
              <a:rPr lang="en-US" dirty="0" err="1"/>
              <a:t>Epub</a:t>
            </a:r>
            <a:r>
              <a:rPr lang="en-US" dirty="0"/>
              <a:t> 2014 Nov 7. PMID: 25454682.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Prakash S, Patel H, Kumar S, Shah CS. Cyproheptadine in serotonin syndrome: A retrospective study. J Family Med Prim Care. 2024 Apr;13(4):1340-1346.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10.4103/jfmpc.jfmpc_652_23.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2024 Apr 22. PMID: 38827706; PMCID: PMC11142004.</a:t>
            </a:r>
          </a:p>
          <a:p>
            <a:r>
              <a:rPr lang="en-US" dirty="0" err="1"/>
              <a:t>Scotton</a:t>
            </a:r>
            <a:r>
              <a:rPr lang="en-US" dirty="0"/>
              <a:t> WJ, Hill LJ, Williams AC, Barnes NM. Serotonin Syndrome: Pathophysiology, Clinical Features, Management, and Potential Future Directions. International Journal of Tryptophan Research. 2019;12. doi:10.1177/1178646919873925</a:t>
            </a:r>
          </a:p>
          <a:p>
            <a:r>
              <a:rPr lang="en-US" dirty="0"/>
              <a:t>Chyka PA, Seger D, </a:t>
            </a:r>
            <a:r>
              <a:rPr lang="en-US" dirty="0" err="1"/>
              <a:t>Krenzelok</a:t>
            </a:r>
            <a:r>
              <a:rPr lang="en-US" dirty="0"/>
              <a:t> EP et al. Position paper: single-dose activated charcoal.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Toxicol</a:t>
            </a:r>
            <a:r>
              <a:rPr lang="en-US" i="1" dirty="0"/>
              <a:t> (</a:t>
            </a:r>
            <a:r>
              <a:rPr lang="en-US" i="1" dirty="0" err="1"/>
              <a:t>Phila</a:t>
            </a:r>
            <a:r>
              <a:rPr lang="en-US" i="1" dirty="0"/>
              <a:t>). </a:t>
            </a:r>
            <a:r>
              <a:rPr lang="en-US" dirty="0"/>
              <a:t>2005; 43(2):61-87.</a:t>
            </a:r>
          </a:p>
          <a:p>
            <a:r>
              <a:rPr lang="en-US" dirty="0" err="1"/>
              <a:t>Juurlink</a:t>
            </a:r>
            <a:r>
              <a:rPr lang="en-US" dirty="0"/>
              <a:t> DN. Activated charcoal for acute overdose: a reappraisal. </a:t>
            </a:r>
            <a:r>
              <a:rPr lang="en-US" i="1" dirty="0"/>
              <a:t>Brit 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Pharmacol</a:t>
            </a:r>
            <a:r>
              <a:rPr lang="en-US" i="1" dirty="0"/>
              <a:t>. </a:t>
            </a:r>
            <a:r>
              <a:rPr lang="en-US" dirty="0"/>
              <a:t>2015; 81(3):482-7.</a:t>
            </a:r>
          </a:p>
          <a:p>
            <a:r>
              <a:rPr lang="en-US" dirty="0"/>
              <a:t>American Academy of Clinical Toxicology &amp; European Association of Poisons </a:t>
            </a:r>
            <a:r>
              <a:rPr lang="en-US" dirty="0" err="1"/>
              <a:t>Centres</a:t>
            </a:r>
            <a:r>
              <a:rPr lang="en-US" dirty="0"/>
              <a:t> and Clinical Toxicologists. Position paper: cathartics. </a:t>
            </a:r>
            <a:r>
              <a:rPr lang="en-US" i="1" dirty="0"/>
              <a:t>J </a:t>
            </a:r>
            <a:r>
              <a:rPr lang="en-US" i="1" dirty="0" err="1"/>
              <a:t>Toxicol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Toxicol</a:t>
            </a:r>
            <a:r>
              <a:rPr lang="en-US" dirty="0"/>
              <a:t>. 2004; 42(2):243-53.</a:t>
            </a:r>
          </a:p>
          <a:p>
            <a:r>
              <a:rPr lang="en-US" dirty="0"/>
              <a:t>American Academy of Clinical Toxicology &amp; European Association of Poisons </a:t>
            </a:r>
            <a:r>
              <a:rPr lang="en-US" dirty="0" err="1"/>
              <a:t>Centres</a:t>
            </a:r>
            <a:r>
              <a:rPr lang="en-US" dirty="0"/>
              <a:t> and Clinical Toxicologists. Position statement and practice guidelines on the use of multi-dose activated charcoal in the treatment of acute poisoning. </a:t>
            </a:r>
            <a:r>
              <a:rPr lang="en-US" i="1" dirty="0"/>
              <a:t>J </a:t>
            </a:r>
            <a:r>
              <a:rPr lang="it-IT" i="1" dirty="0"/>
              <a:t>Toxicol Clin Toxicol</a:t>
            </a:r>
            <a:r>
              <a:rPr lang="it-IT" dirty="0"/>
              <a:t>. 1999; 37(6):731-51.</a:t>
            </a:r>
          </a:p>
          <a:p>
            <a:r>
              <a:rPr lang="en-US" dirty="0"/>
              <a:t>Eldridge DL, </a:t>
            </a:r>
            <a:r>
              <a:rPr lang="en-US" dirty="0" err="1"/>
              <a:t>Holstege</a:t>
            </a:r>
            <a:r>
              <a:rPr lang="en-US" dirty="0"/>
              <a:t> CP. Utilizing the laboratory in the poisoned patient. </a:t>
            </a:r>
            <a:r>
              <a:rPr lang="en-US" i="1" dirty="0" err="1"/>
              <a:t>Clin</a:t>
            </a:r>
            <a:r>
              <a:rPr lang="en-US" i="1" dirty="0"/>
              <a:t> Lab Med</a:t>
            </a:r>
            <a:r>
              <a:rPr lang="en-US" dirty="0"/>
              <a:t>. 2006; 26(1):13-30.</a:t>
            </a:r>
          </a:p>
          <a:p>
            <a:r>
              <a:rPr lang="en-US" dirty="0" err="1"/>
              <a:t>Marraffa</a:t>
            </a:r>
            <a:r>
              <a:rPr lang="en-US" dirty="0"/>
              <a:t> JM, Cohen V, Howland MA. Antidotes for toxicological emergencies: a practical review</a:t>
            </a:r>
            <a:r>
              <a:rPr lang="en-US" i="1" dirty="0"/>
              <a:t>. Am J Health-</a:t>
            </a:r>
            <a:r>
              <a:rPr lang="en-US" i="1" dirty="0" err="1"/>
              <a:t>Syst</a:t>
            </a:r>
            <a:r>
              <a:rPr lang="en-US" i="1" dirty="0"/>
              <a:t> Pharm</a:t>
            </a:r>
            <a:r>
              <a:rPr lang="en-US" dirty="0"/>
              <a:t>. 2012; 69(3):199-212. </a:t>
            </a:r>
          </a:p>
          <a:p>
            <a:r>
              <a:rPr lang="en-US" dirty="0" err="1"/>
              <a:t>Mokhlesi</a:t>
            </a:r>
            <a:r>
              <a:rPr lang="en-US" dirty="0"/>
              <a:t> B, </a:t>
            </a:r>
            <a:r>
              <a:rPr lang="en-US" dirty="0" err="1"/>
              <a:t>Leiken</a:t>
            </a:r>
            <a:r>
              <a:rPr lang="en-US" dirty="0"/>
              <a:t> JB, Murray P, </a:t>
            </a:r>
            <a:r>
              <a:rPr lang="en-US" dirty="0" err="1"/>
              <a:t>Corbridge</a:t>
            </a:r>
            <a:r>
              <a:rPr lang="en-US" dirty="0"/>
              <a:t>, TC. Adult toxicology in critical care: part I: general approach to the intoxicated patient. </a:t>
            </a:r>
            <a:r>
              <a:rPr lang="en-US" i="1" dirty="0"/>
              <a:t>Chest</a:t>
            </a:r>
            <a:r>
              <a:rPr lang="en-US" dirty="0"/>
              <a:t>. 2003; 123(2):577-92.</a:t>
            </a:r>
          </a:p>
          <a:p>
            <a:r>
              <a:rPr lang="en-US" dirty="0"/>
              <a:t>Olson KR, </a:t>
            </a:r>
            <a:r>
              <a:rPr lang="en-US" dirty="0" err="1"/>
              <a:t>Pentel</a:t>
            </a:r>
            <a:r>
              <a:rPr lang="en-US" dirty="0"/>
              <a:t> PR, Kelley MT. Physical assessment and differential diagnosis of the poisoned patient. </a:t>
            </a:r>
            <a:r>
              <a:rPr lang="en-US" i="1" dirty="0"/>
              <a:t>Med </a:t>
            </a:r>
            <a:r>
              <a:rPr lang="en-US" i="1" dirty="0" err="1"/>
              <a:t>Toxicol</a:t>
            </a:r>
            <a:r>
              <a:rPr lang="en-US" dirty="0"/>
              <a:t>. 1987; 2(1):52-81.</a:t>
            </a:r>
          </a:p>
          <a:p>
            <a:r>
              <a:rPr lang="en-US" dirty="0" err="1"/>
              <a:t>Thanacoody</a:t>
            </a:r>
            <a:r>
              <a:rPr lang="en-US" dirty="0"/>
              <a:t> R, </a:t>
            </a:r>
            <a:r>
              <a:rPr lang="en-US" dirty="0" err="1"/>
              <a:t>Caravati</a:t>
            </a:r>
            <a:r>
              <a:rPr lang="en-US" dirty="0"/>
              <a:t> EM, Troutman B et al. Position paper update: whole bowel irrigation for gastrointestinal decontamination of overdose patients.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Toxicol</a:t>
            </a:r>
            <a:r>
              <a:rPr lang="en-US" i="1" dirty="0"/>
              <a:t> (</a:t>
            </a:r>
            <a:r>
              <a:rPr lang="en-US" i="1" dirty="0" err="1"/>
              <a:t>Phila</a:t>
            </a:r>
            <a:r>
              <a:rPr lang="en-US" i="1" dirty="0"/>
              <a:t>)</a:t>
            </a:r>
            <a:r>
              <a:rPr lang="en-US" dirty="0"/>
              <a:t>. 2015; 53(3):5-12.</a:t>
            </a:r>
          </a:p>
          <a:p>
            <a:r>
              <a:rPr lang="en-US" dirty="0"/>
              <a:t>Yates C, Manini AF. Utility of the electrocardiogram in drug overdose and poisoning: theoretical considerations and clinical implications. </a:t>
            </a:r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err="1"/>
              <a:t>Cardiol</a:t>
            </a:r>
            <a:r>
              <a:rPr lang="en-US" i="1" dirty="0"/>
              <a:t> Rev</a:t>
            </a:r>
            <a:r>
              <a:rPr lang="en-US" dirty="0"/>
              <a:t>. 2012; 8(2):137-51.</a:t>
            </a:r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5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3413" y="1219200"/>
            <a:ext cx="9905999" cy="5486400"/>
          </a:xfrm>
        </p:spPr>
        <p:txBody>
          <a:bodyPr>
            <a:normAutofit fontScale="32500" lnSpcReduction="20000"/>
          </a:bodyPr>
          <a:lstStyle/>
          <a:p>
            <a:r>
              <a:rPr lang="en-US" sz="3400" dirty="0"/>
              <a:t>Murphy, Paul. Skills station: Drug overdose considerations. </a:t>
            </a:r>
            <a:r>
              <a:rPr lang="en-US" sz="3400" dirty="0">
                <a:hlinkClick r:id="rId2"/>
              </a:rPr>
              <a:t>https://www.emsworld.com/article/10319335/skills-station-drug-overdose-considerations</a:t>
            </a:r>
            <a:r>
              <a:rPr lang="en-US" sz="3400" dirty="0"/>
              <a:t>. Accessed Oct 27, 2020. </a:t>
            </a:r>
          </a:p>
          <a:p>
            <a:r>
              <a:rPr lang="en-US" sz="3400" dirty="0"/>
              <a:t>Santos C, </a:t>
            </a:r>
            <a:r>
              <a:rPr lang="en-US" sz="3400" dirty="0" err="1"/>
              <a:t>Olmedo</a:t>
            </a:r>
            <a:r>
              <a:rPr lang="en-US" sz="3400" dirty="0"/>
              <a:t> R. Sedative-Hypnotic Drug Withdrawal Syndrome: Recognition and Treatment. Emergency Medicine Practice Guidelines. Evidence Based Medicine Journal. March 2017;19(7):1-20</a:t>
            </a:r>
          </a:p>
          <a:p>
            <a:r>
              <a:rPr lang="en-US" sz="3400" dirty="0"/>
              <a:t>Curry S, et al. Chapter 14: Neurotransmitters and Neuromodulators. Chapter in </a:t>
            </a:r>
            <a:r>
              <a:rPr lang="en-US" sz="3400" dirty="0" err="1"/>
              <a:t>Goldfrank’s</a:t>
            </a:r>
            <a:r>
              <a:rPr lang="en-US" sz="3400" dirty="0"/>
              <a:t> </a:t>
            </a:r>
            <a:r>
              <a:rPr lang="en-US" sz="3400" dirty="0" err="1"/>
              <a:t>Toxicologic</a:t>
            </a:r>
            <a:r>
              <a:rPr lang="en-US" sz="3400" dirty="0"/>
              <a:t> Emergencies, 10th edition. New York: McGraw-Hill Education, 2015, p173-201</a:t>
            </a:r>
          </a:p>
          <a:p>
            <a:r>
              <a:rPr lang="en-US" sz="3400" dirty="0"/>
              <a:t>Burns MJ, Linden CH, </a:t>
            </a:r>
            <a:r>
              <a:rPr lang="en-US" sz="3400" dirty="0" err="1"/>
              <a:t>Graudins</a:t>
            </a:r>
            <a:r>
              <a:rPr lang="en-US" sz="3400" dirty="0"/>
              <a:t> A et al. A comparison of </a:t>
            </a:r>
            <a:r>
              <a:rPr lang="en-US" sz="3400" dirty="0" err="1"/>
              <a:t>physostigmine</a:t>
            </a:r>
            <a:r>
              <a:rPr lang="en-US" sz="3400" dirty="0"/>
              <a:t> and benzodiazepines for the treatment of anticholinergic poisoning. Ann </a:t>
            </a:r>
            <a:r>
              <a:rPr lang="en-US" sz="3400" dirty="0" err="1"/>
              <a:t>Emerg</a:t>
            </a:r>
            <a:r>
              <a:rPr lang="en-US" sz="3400" dirty="0"/>
              <a:t> Med. 2000;35:374-81.</a:t>
            </a:r>
          </a:p>
          <a:p>
            <a:r>
              <a:rPr lang="en-US" sz="3400" dirty="0" err="1"/>
              <a:t>Rasimas</a:t>
            </a:r>
            <a:r>
              <a:rPr lang="en-US" sz="3400" dirty="0"/>
              <a:t> JJ, </a:t>
            </a:r>
            <a:r>
              <a:rPr lang="en-US" sz="3400" dirty="0" err="1"/>
              <a:t>Sachdeva</a:t>
            </a:r>
            <a:r>
              <a:rPr lang="en-US" sz="3400" dirty="0"/>
              <a:t> KK, Donovan JW. Revival of an antidote: bedside experience with </a:t>
            </a:r>
            <a:r>
              <a:rPr lang="en-US" sz="3400" dirty="0" err="1"/>
              <a:t>physostigmine</a:t>
            </a:r>
            <a:r>
              <a:rPr lang="en-US" sz="3400" dirty="0"/>
              <a:t>. </a:t>
            </a:r>
            <a:r>
              <a:rPr lang="en-US" sz="3400" i="1" dirty="0"/>
              <a:t>J </a:t>
            </a:r>
            <a:r>
              <a:rPr lang="en-US" sz="3400" i="1" dirty="0" err="1"/>
              <a:t>Amer</a:t>
            </a:r>
            <a:r>
              <a:rPr lang="en-US" sz="3400" i="1" dirty="0"/>
              <a:t> </a:t>
            </a:r>
            <a:r>
              <a:rPr lang="en-US" sz="3400" i="1" dirty="0" err="1"/>
              <a:t>Acad</a:t>
            </a:r>
            <a:r>
              <a:rPr lang="en-US" sz="3400" i="1" dirty="0"/>
              <a:t> </a:t>
            </a:r>
            <a:r>
              <a:rPr lang="en-US" sz="3400" i="1" dirty="0" err="1"/>
              <a:t>Emerg</a:t>
            </a:r>
            <a:r>
              <a:rPr lang="en-US" sz="3400" i="1" dirty="0"/>
              <a:t> </a:t>
            </a:r>
            <a:r>
              <a:rPr lang="en-US" sz="3400" i="1" dirty="0" err="1"/>
              <a:t>Psychiatr</a:t>
            </a:r>
            <a:r>
              <a:rPr lang="en-US" sz="3400" dirty="0"/>
              <a:t>. 2014;12:5–24.</a:t>
            </a:r>
          </a:p>
          <a:p>
            <a:r>
              <a:rPr lang="en-US" sz="3400" dirty="0" err="1"/>
              <a:t>Suchard</a:t>
            </a:r>
            <a:r>
              <a:rPr lang="en-US" sz="3400" dirty="0"/>
              <a:t> JR: Assessing </a:t>
            </a:r>
            <a:r>
              <a:rPr lang="en-US" sz="3400" dirty="0" err="1"/>
              <a:t>physostigmine’s</a:t>
            </a:r>
            <a:r>
              <a:rPr lang="en-US" sz="3400" dirty="0"/>
              <a:t> contraindication in cyclic antidepressant ingestions. J </a:t>
            </a:r>
            <a:r>
              <a:rPr lang="en-US" sz="3400" dirty="0" err="1"/>
              <a:t>Emerg</a:t>
            </a:r>
            <a:r>
              <a:rPr lang="en-US" sz="3400" dirty="0"/>
              <a:t> Med. 2003; 25:185-91.</a:t>
            </a:r>
          </a:p>
          <a:p>
            <a:r>
              <a:rPr lang="en-US" sz="3400" dirty="0" err="1"/>
              <a:t>Soulaidopoulos</a:t>
            </a:r>
            <a:r>
              <a:rPr lang="en-US" sz="3400" dirty="0"/>
              <a:t> S, </a:t>
            </a:r>
            <a:r>
              <a:rPr lang="en-US" sz="3400" dirty="0" err="1"/>
              <a:t>Sinakos</a:t>
            </a:r>
            <a:r>
              <a:rPr lang="en-US" sz="3400" dirty="0"/>
              <a:t> E, Dimopoulou D, </a:t>
            </a:r>
            <a:r>
              <a:rPr lang="en-US" sz="3400" dirty="0" err="1"/>
              <a:t>Vettas</a:t>
            </a:r>
            <a:r>
              <a:rPr lang="en-US" sz="3400" dirty="0"/>
              <a:t> C, </a:t>
            </a:r>
            <a:r>
              <a:rPr lang="en-US" sz="3400" dirty="0" err="1"/>
              <a:t>Cholongitas</a:t>
            </a:r>
            <a:r>
              <a:rPr lang="en-US" sz="3400" dirty="0"/>
              <a:t> E, </a:t>
            </a:r>
            <a:r>
              <a:rPr lang="en-US" sz="3400" dirty="0" err="1"/>
              <a:t>Garyfallos</a:t>
            </a:r>
            <a:r>
              <a:rPr lang="en-US" sz="3400" dirty="0"/>
              <a:t> A. Anticholinergic syndrome induced by toxic plants. </a:t>
            </a:r>
            <a:r>
              <a:rPr lang="en-US" sz="3400" i="1" dirty="0"/>
              <a:t>World J </a:t>
            </a:r>
            <a:r>
              <a:rPr lang="en-US" sz="3400" i="1" dirty="0" err="1"/>
              <a:t>Emerg</a:t>
            </a:r>
            <a:r>
              <a:rPr lang="en-US" sz="3400" i="1" dirty="0"/>
              <a:t> Med</a:t>
            </a:r>
            <a:r>
              <a:rPr lang="en-US" sz="3400" dirty="0"/>
              <a:t>. 2017;8(4):297-301. doi:10.5847/wjem.j.1920-8642.2017.04.009</a:t>
            </a:r>
          </a:p>
          <a:p>
            <a:r>
              <a:rPr lang="en-US" sz="3400" dirty="0" err="1"/>
              <a:t>Isbister</a:t>
            </a:r>
            <a:r>
              <a:rPr lang="en-US" sz="3400" dirty="0"/>
              <a:t> GK, Kumar VVP. Indications for single-dose activated charcoal administration in acute overdose. </a:t>
            </a:r>
            <a:r>
              <a:rPr lang="en-US" sz="3400" dirty="0" err="1"/>
              <a:t>Curr</a:t>
            </a:r>
            <a:r>
              <a:rPr lang="en-US" sz="3400" dirty="0"/>
              <a:t> </a:t>
            </a:r>
            <a:r>
              <a:rPr lang="en-US" sz="3400" dirty="0" err="1"/>
              <a:t>Opin</a:t>
            </a:r>
            <a:r>
              <a:rPr lang="en-US" sz="3400" dirty="0"/>
              <a:t> </a:t>
            </a:r>
            <a:r>
              <a:rPr lang="en-US" sz="3400" dirty="0" err="1"/>
              <a:t>Crit</a:t>
            </a:r>
            <a:r>
              <a:rPr lang="en-US" sz="3400" dirty="0"/>
              <a:t> Care 2011;17:351-7.</a:t>
            </a:r>
          </a:p>
          <a:p>
            <a:r>
              <a:rPr lang="en-US" sz="3400" dirty="0" err="1"/>
              <a:t>Marraffa</a:t>
            </a:r>
            <a:r>
              <a:rPr lang="en-US" sz="3400" dirty="0"/>
              <a:t>, J. </a:t>
            </a:r>
            <a:r>
              <a:rPr lang="en-US" sz="3400" dirty="0" err="1"/>
              <a:t>PedSAP</a:t>
            </a:r>
            <a:r>
              <a:rPr lang="en-US" sz="3400" dirty="0"/>
              <a:t> 2017: Pediatric Emergencies: Toxicology Overview.  ACCP 2017 Book </a:t>
            </a:r>
          </a:p>
          <a:p>
            <a:r>
              <a:rPr lang="en-US" sz="3400" dirty="0"/>
              <a:t>Dargan PI, Wallace CI, Jones AL. An evidence based flowchart to guide the management of acute salicylate (aspirin) overdose. </a:t>
            </a:r>
            <a:r>
              <a:rPr lang="en-US" sz="3400" i="1" dirty="0"/>
              <a:t>Emergency Medicine Journal </a:t>
            </a:r>
            <a:r>
              <a:rPr lang="en-US" sz="3400" dirty="0"/>
              <a:t>2002;</a:t>
            </a:r>
            <a:r>
              <a:rPr lang="en-US" sz="3400" b="1" dirty="0"/>
              <a:t>19:</a:t>
            </a:r>
            <a:r>
              <a:rPr lang="en-US" sz="3400" dirty="0"/>
              <a:t>206-209.</a:t>
            </a:r>
          </a:p>
          <a:p>
            <a:r>
              <a:rPr lang="en-US" sz="3400" dirty="0"/>
              <a:t>Mark </a:t>
            </a:r>
            <a:r>
              <a:rPr lang="en-US" sz="3400" dirty="0" err="1"/>
              <a:t>Adley</a:t>
            </a:r>
            <a:r>
              <a:rPr lang="en-US" sz="3400" dirty="0"/>
              <a:t>. The Drug wheel: A new model for substance awareness. </a:t>
            </a:r>
            <a:r>
              <a:rPr lang="en-US" sz="3400" dirty="0">
                <a:hlinkClick r:id="rId3"/>
              </a:rPr>
              <a:t>http://www.thedrugswheel.com/</a:t>
            </a:r>
            <a:r>
              <a:rPr lang="en-US" sz="3400" dirty="0"/>
              <a:t> Developed 2012. Accessed Nov 3, 2020.</a:t>
            </a:r>
          </a:p>
          <a:p>
            <a:r>
              <a:rPr lang="en-US" sz="3400" dirty="0"/>
              <a:t>American Drug Foundation. </a:t>
            </a:r>
            <a:r>
              <a:rPr lang="en-US" sz="3400" dirty="0">
                <a:hlinkClick r:id="rId4"/>
              </a:rPr>
              <a:t>https://adf.org.au/drug-facts/#wheel</a:t>
            </a:r>
            <a:r>
              <a:rPr lang="en-US" sz="3400" dirty="0"/>
              <a:t> Oct 24, 2019.  Accessed Nov 1, 2020.</a:t>
            </a:r>
          </a:p>
          <a:p>
            <a:r>
              <a:rPr lang="en-US" sz="3400" b="0" i="0" dirty="0">
                <a:solidFill>
                  <a:srgbClr val="333333"/>
                </a:solidFill>
                <a:effectLst/>
              </a:rPr>
              <a:t>Buckley NA, Dawson AH, Isbister GK. Serotonin syndrome. </a:t>
            </a:r>
            <a:r>
              <a:rPr lang="en-US" sz="3400" b="0" i="1" dirty="0">
                <a:solidFill>
                  <a:srgbClr val="333333"/>
                </a:solidFill>
                <a:effectLst/>
              </a:rPr>
              <a:t>BMJ</a:t>
            </a:r>
            <a:r>
              <a:rPr lang="en-US" sz="3400" b="0" i="0" dirty="0">
                <a:solidFill>
                  <a:srgbClr val="333333"/>
                </a:solidFill>
                <a:effectLst/>
              </a:rPr>
              <a:t>. 2014;348:g1626.</a:t>
            </a:r>
          </a:p>
          <a:p>
            <a:r>
              <a:rPr lang="en-US" sz="3400" b="0" i="0" dirty="0" err="1">
                <a:solidFill>
                  <a:srgbClr val="333333"/>
                </a:solidFill>
                <a:effectLst/>
              </a:rPr>
              <a:t>Cano</a:t>
            </a:r>
            <a:r>
              <a:rPr lang="en-US" sz="3400" b="0" i="0" dirty="0">
                <a:solidFill>
                  <a:srgbClr val="333333"/>
                </a:solidFill>
                <a:effectLst/>
              </a:rPr>
              <a:t> M, </a:t>
            </a:r>
            <a:r>
              <a:rPr lang="en-US" sz="3400" b="0" i="0" dirty="0" err="1">
                <a:solidFill>
                  <a:srgbClr val="333333"/>
                </a:solidFill>
                <a:effectLst/>
              </a:rPr>
              <a:t>Daniulaityte</a:t>
            </a:r>
            <a:r>
              <a:rPr lang="en-US" sz="3400" b="0" i="0" dirty="0">
                <a:solidFill>
                  <a:srgbClr val="333333"/>
                </a:solidFill>
                <a:effectLst/>
              </a:rPr>
              <a:t> R, </a:t>
            </a:r>
            <a:r>
              <a:rPr lang="en-US" sz="3400" b="0" i="0" dirty="0" err="1">
                <a:solidFill>
                  <a:srgbClr val="333333"/>
                </a:solidFill>
                <a:effectLst/>
              </a:rPr>
              <a:t>Marsiglia</a:t>
            </a:r>
            <a:r>
              <a:rPr lang="en-US" sz="3400" b="0" i="0" dirty="0">
                <a:solidFill>
                  <a:srgbClr val="333333"/>
                </a:solidFill>
                <a:effectLst/>
              </a:rPr>
              <a:t> F. Xylazine in Overdose Deaths and Forensic Drug Reports in US States, 2019-2022. </a:t>
            </a:r>
            <a:r>
              <a:rPr lang="en-US" sz="3400" b="0" i="1" dirty="0">
                <a:solidFill>
                  <a:srgbClr val="333333"/>
                </a:solidFill>
                <a:effectLst/>
              </a:rPr>
              <a:t>JAMA </a:t>
            </a:r>
            <a:r>
              <a:rPr lang="en-US" sz="3400" b="0" i="1" dirty="0" err="1">
                <a:solidFill>
                  <a:srgbClr val="333333"/>
                </a:solidFill>
                <a:effectLst/>
              </a:rPr>
              <a:t>Netw</a:t>
            </a:r>
            <a:r>
              <a:rPr lang="en-US" sz="3400" b="0" i="1" dirty="0">
                <a:solidFill>
                  <a:srgbClr val="333333"/>
                </a:solidFill>
                <a:effectLst/>
              </a:rPr>
              <a:t> Open.</a:t>
            </a:r>
            <a:r>
              <a:rPr lang="en-US" sz="3400" b="0" i="0" dirty="0">
                <a:solidFill>
                  <a:srgbClr val="333333"/>
                </a:solidFill>
                <a:effectLst/>
              </a:rPr>
              <a:t> 2024;7(1):e2350630. doi:10.1001/jamanetworkopen.2023.50630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3400" dirty="0"/>
              <a:t>Aggarwal G, Robertson E, </a:t>
            </a:r>
            <a:r>
              <a:rPr lang="en-US" sz="3400" dirty="0" err="1"/>
              <a:t>McKinlay</a:t>
            </a:r>
            <a:r>
              <a:rPr lang="en-US" sz="3400" dirty="0"/>
              <a:t> J, Walter E. Death from </a:t>
            </a:r>
            <a:r>
              <a:rPr lang="en-US" sz="3400" dirty="0" err="1"/>
              <a:t>Kratom</a:t>
            </a:r>
            <a:r>
              <a:rPr lang="en-US" sz="3400" dirty="0"/>
              <a:t> toxicity and the possible role of </a:t>
            </a:r>
            <a:r>
              <a:rPr lang="en-US" sz="3400" dirty="0" err="1"/>
              <a:t>intralipid</a:t>
            </a:r>
            <a:r>
              <a:rPr lang="en-US" sz="3400" dirty="0"/>
              <a:t>. </a:t>
            </a:r>
            <a:r>
              <a:rPr lang="en-US" sz="3400" i="1" dirty="0"/>
              <a:t>J Intensive Care Soc</a:t>
            </a:r>
            <a:r>
              <a:rPr lang="en-US" sz="3400" dirty="0"/>
              <a:t>. 2018;19(1):61-63. doi:10.1177/1751143717712652</a:t>
            </a:r>
          </a:p>
          <a:p>
            <a:r>
              <a:rPr lang="en-US" sz="3400" dirty="0"/>
              <a:t>Gassaway MM, Rives ML, </a:t>
            </a:r>
            <a:r>
              <a:rPr lang="en-US" sz="3400" dirty="0" err="1"/>
              <a:t>Kruegel</a:t>
            </a:r>
            <a:r>
              <a:rPr lang="en-US" sz="3400" dirty="0"/>
              <a:t> AC, et al. The atypical antidepressant and </a:t>
            </a:r>
            <a:r>
              <a:rPr lang="en-US" sz="3400" dirty="0" err="1"/>
              <a:t>neurorestorative</a:t>
            </a:r>
            <a:r>
              <a:rPr lang="en-US" sz="3400" dirty="0"/>
              <a:t> agent </a:t>
            </a:r>
            <a:r>
              <a:rPr lang="en-US" sz="3400" dirty="0" err="1"/>
              <a:t>tianeptine</a:t>
            </a:r>
            <a:r>
              <a:rPr lang="en-US" sz="3400" dirty="0"/>
              <a:t> is a mu-opioid receptor agonist. </a:t>
            </a:r>
            <a:r>
              <a:rPr lang="en-US" sz="3400" i="1" dirty="0" err="1"/>
              <a:t>Transl</a:t>
            </a:r>
            <a:r>
              <a:rPr lang="en-US" sz="3400" i="1" dirty="0"/>
              <a:t> Psychiatry. </a:t>
            </a:r>
            <a:r>
              <a:rPr lang="en-US" sz="3400" dirty="0"/>
              <a:t>2014;4:e411</a:t>
            </a:r>
          </a:p>
          <a:p>
            <a:r>
              <a:rPr lang="en-US" sz="3400" dirty="0"/>
              <a:t>El </a:t>
            </a:r>
            <a:r>
              <a:rPr lang="en-US" sz="3400" dirty="0" err="1"/>
              <a:t>Zahran</a:t>
            </a:r>
            <a:r>
              <a:rPr lang="en-US" sz="3400" dirty="0"/>
              <a:t> T, </a:t>
            </a:r>
            <a:r>
              <a:rPr lang="en-US" sz="3400" dirty="0" err="1"/>
              <a:t>Schier</a:t>
            </a:r>
            <a:r>
              <a:rPr lang="en-US" sz="3400" dirty="0"/>
              <a:t> J, Glidden E, et al. Characteristics of </a:t>
            </a:r>
            <a:r>
              <a:rPr lang="en-US" sz="3400" dirty="0" err="1"/>
              <a:t>tianeptine</a:t>
            </a:r>
            <a:r>
              <a:rPr lang="en-US" sz="3400" dirty="0"/>
              <a:t> exposures reported to the National Poison Data System-United States, 2000-2017. </a:t>
            </a:r>
            <a:r>
              <a:rPr lang="en-US" sz="3400" i="1" dirty="0"/>
              <a:t>MMWR </a:t>
            </a:r>
            <a:r>
              <a:rPr lang="en-US" sz="3400" i="1" dirty="0" err="1"/>
              <a:t>Morb</a:t>
            </a:r>
            <a:r>
              <a:rPr lang="en-US" sz="3400" i="1" dirty="0"/>
              <a:t> Mortal </a:t>
            </a:r>
            <a:r>
              <a:rPr lang="en-US" sz="3400" i="1" dirty="0" err="1"/>
              <a:t>Wkly</a:t>
            </a:r>
            <a:r>
              <a:rPr lang="en-US" sz="3400" i="1" dirty="0"/>
              <a:t> Rep</a:t>
            </a:r>
            <a:r>
              <a:rPr lang="en-US" sz="3400" dirty="0"/>
              <a:t>. 2018;67(30):815-818.</a:t>
            </a:r>
          </a:p>
          <a:p>
            <a:r>
              <a:rPr lang="en-US" sz="3400" dirty="0"/>
              <a:t>Springer J, </a:t>
            </a:r>
            <a:r>
              <a:rPr lang="en-US" sz="3400" dirty="0" err="1"/>
              <a:t>Cubala</a:t>
            </a:r>
            <a:r>
              <a:rPr lang="en-US" sz="3400" dirty="0"/>
              <a:t> WJ. </a:t>
            </a:r>
            <a:r>
              <a:rPr lang="en-US" sz="3400" dirty="0" err="1"/>
              <a:t>Tianeptine</a:t>
            </a:r>
            <a:r>
              <a:rPr lang="en-US" sz="3400" dirty="0"/>
              <a:t> abuse and dependence in psychiatric patients: a review of 18 case reports in the literature. </a:t>
            </a:r>
            <a:r>
              <a:rPr lang="en-US" sz="3400" i="1" dirty="0"/>
              <a:t>J Psychoactive Drugs.</a:t>
            </a:r>
            <a:r>
              <a:rPr lang="en-US" sz="3400" dirty="0"/>
              <a:t> 2018;50(3):275-280.</a:t>
            </a:r>
          </a:p>
          <a:p>
            <a:r>
              <a:rPr lang="en-US" sz="3400" dirty="0" err="1"/>
              <a:t>Bakota</a:t>
            </a:r>
            <a:r>
              <a:rPr lang="en-US" sz="3400" dirty="0"/>
              <a:t> EL, </a:t>
            </a:r>
            <a:r>
              <a:rPr lang="en-US" sz="3400" dirty="0" err="1"/>
              <a:t>Samms</a:t>
            </a:r>
            <a:r>
              <a:rPr lang="en-US" sz="3400" dirty="0"/>
              <a:t> WC, Gray TR, et al. Corrigendum to “Case reports of fatalities involving </a:t>
            </a:r>
            <a:r>
              <a:rPr lang="en-US" sz="3400" dirty="0" err="1"/>
              <a:t>tianeptine</a:t>
            </a:r>
            <a:r>
              <a:rPr lang="en-US" sz="3400" dirty="0"/>
              <a:t> in the United States.” </a:t>
            </a:r>
            <a:r>
              <a:rPr lang="en-US" sz="3400" i="1" dirty="0"/>
              <a:t>J Anal </a:t>
            </a:r>
            <a:r>
              <a:rPr lang="en-US" sz="3400" i="1" dirty="0" err="1"/>
              <a:t>Toxicol</a:t>
            </a:r>
            <a:r>
              <a:rPr lang="en-US" sz="3400" i="1" dirty="0"/>
              <a:t>. </a:t>
            </a:r>
            <a:r>
              <a:rPr lang="en-US" sz="3400" dirty="0"/>
              <a:t>2019;43(2):e1.</a:t>
            </a:r>
          </a:p>
          <a:p>
            <a:r>
              <a:rPr lang="en-US" sz="3400" dirty="0" err="1"/>
              <a:t>Tianeptine</a:t>
            </a:r>
            <a:r>
              <a:rPr lang="en-US" sz="3400" dirty="0"/>
              <a:t>. </a:t>
            </a:r>
            <a:r>
              <a:rPr lang="en-US" sz="3400" dirty="0">
                <a:hlinkClick r:id="rId2"/>
              </a:rPr>
              <a:t>https://go.drugbank.com/drugs/DB09289</a:t>
            </a:r>
            <a:r>
              <a:rPr lang="en-US" sz="3400" dirty="0"/>
              <a:t>.  Accessed Nov 1, 2020.</a:t>
            </a:r>
          </a:p>
          <a:p>
            <a:r>
              <a:rPr lang="en-US" sz="3400" dirty="0"/>
              <a:t>2019 NSDUH. </a:t>
            </a:r>
            <a:r>
              <a:rPr lang="en-US" sz="3400" dirty="0">
                <a:hlinkClick r:id="rId3"/>
              </a:rPr>
              <a:t>https://www.samhsa.gov/data/</a:t>
            </a:r>
            <a:endParaRPr lang="en-US" sz="3400" dirty="0"/>
          </a:p>
          <a:p>
            <a:r>
              <a:rPr lang="en-US" sz="3400" dirty="0" err="1"/>
              <a:t>Hogland</a:t>
            </a:r>
            <a:r>
              <a:rPr lang="en-US" sz="3400" dirty="0"/>
              <a:t>, J. </a:t>
            </a:r>
            <a:r>
              <a:rPr lang="en-US" sz="3400" dirty="0" err="1"/>
              <a:t>Kopeland</a:t>
            </a:r>
            <a:r>
              <a:rPr lang="en-US" sz="3400" dirty="0"/>
              <a:t>, K. ACMT Visual pearls in toxicology.  May 2020. </a:t>
            </a:r>
            <a:r>
              <a:rPr lang="en-US" sz="3400" dirty="0">
                <a:hlinkClick r:id="rId4"/>
              </a:rPr>
              <a:t>https://www.acmt.net/</a:t>
            </a:r>
            <a:r>
              <a:rPr lang="en-US" sz="3400" dirty="0"/>
              <a:t> Accessed Oct 28, 2020.</a:t>
            </a:r>
          </a:p>
          <a:p>
            <a:r>
              <a:rPr lang="en-US" sz="3400" dirty="0" err="1"/>
              <a:t>Kopeland</a:t>
            </a:r>
            <a:r>
              <a:rPr lang="en-US" sz="3400" dirty="0"/>
              <a:t> K. Hayes B.  </a:t>
            </a:r>
            <a:r>
              <a:rPr lang="en-US" sz="3400" dirty="0">
                <a:hlinkClick r:id="rId5"/>
              </a:rPr>
              <a:t>https://www.aliem.com/acmt-toxicology-visual-pearls-toxic-weed/</a:t>
            </a:r>
            <a:endParaRPr lang="en-US" sz="3400" dirty="0"/>
          </a:p>
          <a:p>
            <a:r>
              <a:rPr lang="en-US" sz="3400" dirty="0">
                <a:hlinkClick r:id="rId6"/>
              </a:rPr>
              <a:t>http://www.emdocs.net/toxcards-sympathomimetic-vs-anticholinergic-toxidromes/</a:t>
            </a:r>
            <a:endParaRPr lang="en-US" sz="3400" dirty="0"/>
          </a:p>
          <a:p>
            <a:r>
              <a:rPr lang="en-US" sz="3400" dirty="0" err="1"/>
              <a:t>Swamintham</a:t>
            </a:r>
            <a:r>
              <a:rPr lang="en-US" sz="3400" dirty="0"/>
              <a:t>, A. Salicylate Toxicity. Written May 2018. </a:t>
            </a:r>
            <a:r>
              <a:rPr lang="en-US" sz="3400" dirty="0">
                <a:hlinkClick r:id="rId7"/>
              </a:rPr>
              <a:t>https://rebelem.com/salicylate-toxicity/</a:t>
            </a:r>
            <a:r>
              <a:rPr lang="en-US" sz="3400" dirty="0"/>
              <a:t> Accessed Nov 1, 2020.</a:t>
            </a:r>
          </a:p>
          <a:p>
            <a:r>
              <a:rPr lang="en-US" sz="3400" dirty="0"/>
              <a:t>Villa, Lauren.  </a:t>
            </a:r>
            <a:r>
              <a:rPr lang="en-US" sz="3400" dirty="0" err="1"/>
              <a:t>Kratom</a:t>
            </a:r>
            <a:r>
              <a:rPr lang="en-US" sz="3400" dirty="0"/>
              <a:t> Overdose. </a:t>
            </a:r>
            <a:r>
              <a:rPr lang="en-US" sz="3400" dirty="0">
                <a:hlinkClick r:id="rId8"/>
              </a:rPr>
              <a:t>https://drugabuse.com/kratom/overdose/</a:t>
            </a:r>
            <a:r>
              <a:rPr lang="en-US" sz="3400" dirty="0"/>
              <a:t> Written Sept 5, 2019.  Accessed Nov 3, 2020.</a:t>
            </a:r>
          </a:p>
          <a:p>
            <a:r>
              <a:rPr lang="en-US" sz="3400" dirty="0"/>
              <a:t>Anwar M, Law R, </a:t>
            </a:r>
            <a:r>
              <a:rPr lang="en-US" sz="3400" dirty="0" err="1"/>
              <a:t>Schier</a:t>
            </a:r>
            <a:r>
              <a:rPr lang="en-US" sz="3400" dirty="0"/>
              <a:t> J. Notes from the Field. </a:t>
            </a:r>
            <a:r>
              <a:rPr lang="en-US" sz="3400" dirty="0" err="1"/>
              <a:t>Kratom</a:t>
            </a:r>
            <a:r>
              <a:rPr lang="en-US" sz="3400" dirty="0"/>
              <a:t> (</a:t>
            </a:r>
            <a:r>
              <a:rPr lang="en-US" sz="3400" i="1" dirty="0" err="1"/>
              <a:t>Mitragyna</a:t>
            </a:r>
            <a:r>
              <a:rPr lang="en-US" sz="3400" i="1" dirty="0"/>
              <a:t> </a:t>
            </a:r>
            <a:r>
              <a:rPr lang="en-US" sz="3400" i="1" dirty="0" err="1"/>
              <a:t>speciosa</a:t>
            </a:r>
            <a:r>
              <a:rPr lang="en-US" sz="3400" dirty="0"/>
              <a:t>) Exposures Reported to Poison Centers — United States, 2010–2015. MMWR </a:t>
            </a:r>
            <a:r>
              <a:rPr lang="en-US" sz="3400" dirty="0" err="1"/>
              <a:t>Morb</a:t>
            </a:r>
            <a:r>
              <a:rPr lang="en-US" sz="3400" dirty="0"/>
              <a:t> Mortal </a:t>
            </a:r>
            <a:r>
              <a:rPr lang="en-US" sz="3400" dirty="0" err="1"/>
              <a:t>Wkly</a:t>
            </a:r>
            <a:r>
              <a:rPr lang="en-US" sz="3400" dirty="0"/>
              <a:t> Rep 2016;65:748–749. DOI: </a:t>
            </a:r>
            <a:r>
              <a:rPr lang="en-US" sz="3400" u="sng" dirty="0">
                <a:hlinkClick r:id="rId9"/>
              </a:rPr>
              <a:t>http://dx.doi.org/10.15585/mmwr.mm6529a4</a:t>
            </a:r>
            <a:endParaRPr lang="en-US" sz="3400" u="sng" dirty="0"/>
          </a:p>
          <a:p>
            <a:r>
              <a:rPr lang="en-US" sz="3400" dirty="0" err="1"/>
              <a:t>Ratard</a:t>
            </a:r>
            <a:r>
              <a:rPr lang="en-US" sz="3400" dirty="0"/>
              <a:t>, </a:t>
            </a:r>
            <a:r>
              <a:rPr lang="en-US" sz="3400" dirty="0" err="1"/>
              <a:t>Raoult</a:t>
            </a:r>
            <a:r>
              <a:rPr lang="en-US" sz="3400" dirty="0"/>
              <a:t>. </a:t>
            </a:r>
            <a:r>
              <a:rPr lang="en-US" sz="3400" dirty="0" err="1"/>
              <a:t>Kratom</a:t>
            </a:r>
            <a:r>
              <a:rPr lang="en-US" sz="3400" dirty="0"/>
              <a:t> Study on the public health risks and recommendations. Louisiana office of public health, February 2019.  https://ldh.la.gov/assets/docs/LegisReports/HR177RS2018219.pdf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B15FE-2AF3-47E1-9FC7-946314FD9334}"/>
              </a:ext>
            </a:extLst>
          </p:cNvPr>
          <p:cNvSpPr txBox="1"/>
          <p:nvPr/>
        </p:nvSpPr>
        <p:spPr>
          <a:xfrm>
            <a:off x="3427412" y="6199762"/>
            <a:ext cx="6094378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https://www.acep.org/tox/sim-cases.html</a:t>
            </a:r>
          </a:p>
        </p:txBody>
      </p:sp>
    </p:spTree>
    <p:extLst>
      <p:ext uri="{BB962C8B-B14F-4D97-AF65-F5344CB8AC3E}">
        <p14:creationId xmlns:p14="http://schemas.microsoft.com/office/powerpoint/2010/main" val="3127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5A7C-F912-FCF4-FA97-2C338C19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of Serotonin vs. other syndromes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AE5781-D7FB-E373-66A2-24C99104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121888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364" y="376044"/>
            <a:ext cx="5979113" cy="62611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18412" y="533400"/>
            <a:ext cx="4191000" cy="12398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Toxidromes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7923212" y="2209800"/>
            <a:ext cx="3448050" cy="4022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Withdrawal can cause reverse symptoms with most agents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Withdrawal can range from a bad flu to seizures, coma and death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Alcohol withdrawal can be fatal</a:t>
            </a:r>
          </a:p>
        </p:txBody>
      </p:sp>
    </p:spTree>
    <p:extLst>
      <p:ext uri="{BB962C8B-B14F-4D97-AF65-F5344CB8AC3E}">
        <p14:creationId xmlns:p14="http://schemas.microsoft.com/office/powerpoint/2010/main" val="35120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Toxic patient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011" y="1572624"/>
            <a:ext cx="9371191" cy="4645335"/>
          </a:xfrm>
        </p:spPr>
        <p:txBody>
          <a:bodyPr numCol="2">
            <a:normAutofit/>
          </a:bodyPr>
          <a:lstStyle/>
          <a:p>
            <a:r>
              <a:rPr lang="en-US" sz="2599" dirty="0"/>
              <a:t>Specific vs. non-specific</a:t>
            </a:r>
          </a:p>
          <a:p>
            <a:r>
              <a:rPr lang="en-US" sz="2599" dirty="0"/>
              <a:t>Altered mental status</a:t>
            </a:r>
          </a:p>
          <a:p>
            <a:r>
              <a:rPr lang="en-US" sz="2599" dirty="0"/>
              <a:t>Unable to follow commands</a:t>
            </a:r>
          </a:p>
          <a:p>
            <a:r>
              <a:rPr lang="en-US" sz="2599" dirty="0"/>
              <a:t>Hallucinations</a:t>
            </a:r>
          </a:p>
          <a:p>
            <a:r>
              <a:rPr lang="en-US" sz="2599" dirty="0"/>
              <a:t>Chronic vs. acute ingestions</a:t>
            </a:r>
          </a:p>
          <a:p>
            <a:r>
              <a:rPr lang="en-US" sz="2599" dirty="0"/>
              <a:t>Complicates any presentation</a:t>
            </a:r>
          </a:p>
          <a:p>
            <a:r>
              <a:rPr lang="en-US" sz="2599" dirty="0"/>
              <a:t>High suspicion in accidents / trauma</a:t>
            </a:r>
          </a:p>
          <a:p>
            <a:r>
              <a:rPr lang="en-US" sz="2599" dirty="0"/>
              <a:t>Altered vital signs</a:t>
            </a:r>
          </a:p>
          <a:p>
            <a:r>
              <a:rPr lang="en-US" sz="2599" dirty="0"/>
              <a:t>Changes in pupils</a:t>
            </a:r>
          </a:p>
          <a:p>
            <a:r>
              <a:rPr lang="en-US" sz="2599" dirty="0"/>
              <a:t>Duration of symptoms</a:t>
            </a:r>
          </a:p>
          <a:p>
            <a:r>
              <a:rPr lang="en-US" sz="2599" dirty="0"/>
              <a:t>Withdrawal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412" y="4724400"/>
            <a:ext cx="2333017" cy="196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012" y="2774632"/>
            <a:ext cx="1446392" cy="1446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12" y="5181600"/>
            <a:ext cx="2847233" cy="159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medication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1524000"/>
            <a:ext cx="6134817" cy="4634413"/>
          </a:xfrm>
        </p:spPr>
        <p:txBody>
          <a:bodyPr>
            <a:normAutofit/>
          </a:bodyPr>
          <a:lstStyle/>
          <a:p>
            <a:r>
              <a:rPr lang="en-US" sz="2599" dirty="0"/>
              <a:t>Anatomy of the ingestion</a:t>
            </a:r>
          </a:p>
          <a:p>
            <a:pPr lvl="1"/>
            <a:r>
              <a:rPr lang="en-US" sz="2199" dirty="0"/>
              <a:t>What</a:t>
            </a:r>
          </a:p>
          <a:p>
            <a:pPr lvl="1"/>
            <a:r>
              <a:rPr lang="en-US" sz="2199" dirty="0"/>
              <a:t>When</a:t>
            </a:r>
          </a:p>
          <a:p>
            <a:pPr lvl="1"/>
            <a:r>
              <a:rPr lang="en-US" sz="2199" dirty="0"/>
              <a:t>How much</a:t>
            </a:r>
          </a:p>
          <a:p>
            <a:pPr lvl="1"/>
            <a:r>
              <a:rPr lang="en-US" sz="2199" dirty="0"/>
              <a:t>Route or entry point</a:t>
            </a:r>
          </a:p>
          <a:p>
            <a:pPr lvl="1"/>
            <a:r>
              <a:rPr lang="en-US" sz="2199" dirty="0"/>
              <a:t>Frequency of use</a:t>
            </a:r>
          </a:p>
          <a:p>
            <a:pPr lvl="1"/>
            <a:r>
              <a:rPr lang="en-US" sz="2199" dirty="0"/>
              <a:t>Poly-pharmacy?</a:t>
            </a:r>
          </a:p>
          <a:p>
            <a:pPr lvl="1"/>
            <a:r>
              <a:rPr lang="en-US" sz="2199" dirty="0"/>
              <a:t>Collect all pill bottles available</a:t>
            </a:r>
          </a:p>
          <a:p>
            <a:pPr lvl="1"/>
            <a:r>
              <a:rPr lang="en-US" sz="2199" dirty="0"/>
              <a:t>Other pertinent circumstances</a:t>
            </a:r>
          </a:p>
          <a:p>
            <a:pPr lvl="1"/>
            <a:r>
              <a:rPr lang="en-US" sz="2199" dirty="0"/>
              <a:t>Obtain medication list – Bring it!</a:t>
            </a:r>
          </a:p>
          <a:p>
            <a:pPr lvl="1"/>
            <a:r>
              <a:rPr lang="en-US" sz="2199" dirty="0"/>
              <a:t>Reversal agents on scene?</a:t>
            </a:r>
          </a:p>
          <a:p>
            <a:pPr lvl="1"/>
            <a:r>
              <a:rPr lang="en-US" sz="2199" dirty="0"/>
              <a:t>Emesis?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2290832"/>
            <a:ext cx="3376516" cy="1890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601" y="4575345"/>
            <a:ext cx="3859596" cy="218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707" y="304800"/>
            <a:ext cx="2618693" cy="17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toxicology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Stabilize</a:t>
            </a:r>
          </a:p>
          <a:p>
            <a:r>
              <a:rPr lang="en-US" dirty="0"/>
              <a:t>Focused history</a:t>
            </a:r>
          </a:p>
          <a:p>
            <a:r>
              <a:rPr lang="en-US" dirty="0"/>
              <a:t>Physical findings</a:t>
            </a:r>
          </a:p>
          <a:p>
            <a:r>
              <a:rPr lang="en-US" dirty="0"/>
              <a:t>Decontamination</a:t>
            </a:r>
          </a:p>
          <a:p>
            <a:r>
              <a:rPr lang="en-US" dirty="0"/>
              <a:t>Labs / imaging</a:t>
            </a:r>
          </a:p>
          <a:p>
            <a:r>
              <a:rPr lang="en-US" dirty="0"/>
              <a:t>Antidote administration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C1908-A0E6-202E-929D-B88FEE656C6E}"/>
              </a:ext>
            </a:extLst>
          </p:cNvPr>
          <p:cNvSpPr/>
          <p:nvPr/>
        </p:nvSpPr>
        <p:spPr>
          <a:xfrm>
            <a:off x="4341812" y="639782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Thompson TM, Theobald J, Erickson TB. The general approach to the poisoned </a:t>
            </a:r>
            <a:r>
              <a:rPr lang="fr-FR" sz="1200" dirty="0"/>
              <a:t>patient</a:t>
            </a:r>
            <a:r>
              <a:rPr lang="fr-FR" sz="1200" i="1" dirty="0"/>
              <a:t>. Dis Mon. </a:t>
            </a:r>
            <a:r>
              <a:rPr lang="fr-FR" sz="1200" dirty="0"/>
              <a:t>2014; 60(11):509-24</a:t>
            </a:r>
            <a:r>
              <a:rPr lang="fr-F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84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413" y="1673527"/>
            <a:ext cx="9599790" cy="4544432"/>
          </a:xfrm>
        </p:spPr>
        <p:txBody>
          <a:bodyPr/>
          <a:lstStyle/>
          <a:p>
            <a:r>
              <a:rPr lang="en-US" sz="2799" dirty="0"/>
              <a:t>Primary Assessment</a:t>
            </a:r>
          </a:p>
          <a:p>
            <a:pPr lvl="1"/>
            <a:r>
              <a:rPr lang="en-US" sz="2199" dirty="0"/>
              <a:t>ABC</a:t>
            </a:r>
          </a:p>
          <a:p>
            <a:pPr lvl="1"/>
            <a:r>
              <a:rPr lang="en-US" sz="2199" b="1" dirty="0"/>
              <a:t>D</a:t>
            </a:r>
            <a:r>
              <a:rPr lang="en-US" sz="2199" dirty="0"/>
              <a:t>isability (</a:t>
            </a:r>
            <a:r>
              <a:rPr lang="en-US" sz="2199" b="1" dirty="0"/>
              <a:t>A</a:t>
            </a:r>
            <a:r>
              <a:rPr lang="en-US" sz="2199" dirty="0"/>
              <a:t>lert, </a:t>
            </a:r>
            <a:r>
              <a:rPr lang="en-US" sz="2199" b="1" dirty="0"/>
              <a:t>V</a:t>
            </a:r>
            <a:r>
              <a:rPr lang="en-US" sz="2199" dirty="0"/>
              <a:t>oice, </a:t>
            </a:r>
            <a:r>
              <a:rPr lang="en-US" sz="2199" b="1" dirty="0"/>
              <a:t>P</a:t>
            </a:r>
            <a:r>
              <a:rPr lang="en-US" sz="2199" dirty="0"/>
              <a:t>ainful, </a:t>
            </a:r>
            <a:r>
              <a:rPr lang="en-US" sz="2199" b="1" dirty="0"/>
              <a:t>U</a:t>
            </a:r>
            <a:r>
              <a:rPr lang="en-US" sz="2199" dirty="0"/>
              <a:t>nresponsive)</a:t>
            </a:r>
            <a:endParaRPr lang="en-US" sz="2199" b="1" dirty="0"/>
          </a:p>
          <a:p>
            <a:pPr lvl="1"/>
            <a:r>
              <a:rPr lang="en-US" sz="2199" b="1" dirty="0"/>
              <a:t>E</a:t>
            </a:r>
            <a:r>
              <a:rPr lang="en-US" sz="2199" dirty="0"/>
              <a:t>xposure (Temperature)</a:t>
            </a:r>
            <a:endParaRPr lang="en-US" sz="2199" b="1" dirty="0"/>
          </a:p>
          <a:p>
            <a:r>
              <a:rPr lang="en-US" sz="2599" dirty="0"/>
              <a:t>Secondary Assessment</a:t>
            </a:r>
          </a:p>
          <a:p>
            <a:pPr lvl="1"/>
            <a:r>
              <a:rPr lang="en-US" sz="2199" b="1" dirty="0"/>
              <a:t>S</a:t>
            </a:r>
            <a:r>
              <a:rPr lang="en-US" sz="2199" dirty="0"/>
              <a:t>igns and symptoms</a:t>
            </a:r>
          </a:p>
          <a:p>
            <a:pPr lvl="1"/>
            <a:r>
              <a:rPr lang="en-US" sz="2199" b="1" dirty="0"/>
              <a:t>A</a:t>
            </a:r>
            <a:r>
              <a:rPr lang="en-US" sz="2199" dirty="0"/>
              <a:t>llergies</a:t>
            </a:r>
          </a:p>
          <a:p>
            <a:pPr lvl="1"/>
            <a:r>
              <a:rPr lang="en-US" sz="2199" b="1" dirty="0"/>
              <a:t>M</a:t>
            </a:r>
            <a:r>
              <a:rPr lang="en-US" sz="2199" dirty="0"/>
              <a:t>edications</a:t>
            </a:r>
          </a:p>
          <a:p>
            <a:pPr lvl="1"/>
            <a:r>
              <a:rPr lang="en-US" sz="2199" b="1" dirty="0"/>
              <a:t>P</a:t>
            </a:r>
            <a:r>
              <a:rPr lang="en-US" sz="2199" dirty="0"/>
              <a:t>ast Illnesses</a:t>
            </a:r>
          </a:p>
          <a:p>
            <a:pPr lvl="1"/>
            <a:r>
              <a:rPr lang="en-US" sz="2199" b="1" dirty="0"/>
              <a:t>L</a:t>
            </a:r>
            <a:r>
              <a:rPr lang="en-US" sz="2199" dirty="0"/>
              <a:t>ast oral intake</a:t>
            </a:r>
          </a:p>
          <a:p>
            <a:pPr lvl="1"/>
            <a:r>
              <a:rPr lang="en-US" sz="2199" b="1" dirty="0"/>
              <a:t>E</a:t>
            </a:r>
            <a:r>
              <a:rPr lang="en-US" sz="2199" dirty="0"/>
              <a:t>vents leading to present illness</a:t>
            </a:r>
            <a:endParaRPr lang="en-US" sz="2199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56092" y="6379131"/>
            <a:ext cx="3644151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Link MS et al. Circulation. 2015; 132:S444–S464</a:t>
            </a:r>
            <a:endParaRPr lang="en-US" sz="14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872" y="3505200"/>
            <a:ext cx="3934215" cy="26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slides.potx" id="{BDD4D5A3-0C20-4887-95F2-BFAB47634035}" vid="{397845B7-7EB0-4CC3-ABEB-6754AD0875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6531</TotalTime>
  <Words>3949</Words>
  <Application>Microsoft Office PowerPoint</Application>
  <PresentationFormat>Custom</PresentationFormat>
  <Paragraphs>582</Paragraphs>
  <Slides>56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Aptos</vt:lpstr>
      <vt:lpstr>Arial</vt:lpstr>
      <vt:lpstr>Arial-ItalicMT</vt:lpstr>
      <vt:lpstr>BlinkMacSystemFont</vt:lpstr>
      <vt:lpstr>Calibri</vt:lpstr>
      <vt:lpstr>Euphemia</vt:lpstr>
      <vt:lpstr>Franklin Gothic Book</vt:lpstr>
      <vt:lpstr>Guardian TextSans Web</vt:lpstr>
      <vt:lpstr>Nunito</vt:lpstr>
      <vt:lpstr>Open Sans</vt:lpstr>
      <vt:lpstr>Symbol</vt:lpstr>
      <vt:lpstr>Pharmacy design template</vt:lpstr>
      <vt:lpstr>Clinical Toxidromes</vt:lpstr>
      <vt:lpstr>Objectives</vt:lpstr>
      <vt:lpstr>History of Drug Laws</vt:lpstr>
      <vt:lpstr>Epidemiology</vt:lpstr>
      <vt:lpstr>Epidemiology</vt:lpstr>
      <vt:lpstr> Toxic patient presentation</vt:lpstr>
      <vt:lpstr>Field medication history</vt:lpstr>
      <vt:lpstr>Principles of toxicology management</vt:lpstr>
      <vt:lpstr>Stabilize</vt:lpstr>
      <vt:lpstr>Focused History</vt:lpstr>
      <vt:lpstr>Physical findings</vt:lpstr>
      <vt:lpstr>Olfaction</vt:lpstr>
      <vt:lpstr>Toxidrome</vt:lpstr>
      <vt:lpstr>Patient Case</vt:lpstr>
      <vt:lpstr>Patient Case</vt:lpstr>
      <vt:lpstr>Toxidrome Diagnosis</vt:lpstr>
      <vt:lpstr>Common Toxidromes</vt:lpstr>
      <vt:lpstr>Serotonin Syndrome vs. NMS</vt:lpstr>
      <vt:lpstr>Serotonin Syndrome – Hunter Criteria</vt:lpstr>
      <vt:lpstr>Serotonin Syndrome - Classification</vt:lpstr>
      <vt:lpstr>Serotonin Syndrome - Treatment</vt:lpstr>
      <vt:lpstr>Cyproheptadine in Serotonin Syndrome</vt:lpstr>
      <vt:lpstr>Cyproheptadine in Serotonin Syndrome</vt:lpstr>
      <vt:lpstr>Back to our patient….</vt:lpstr>
      <vt:lpstr>Clonus</vt:lpstr>
      <vt:lpstr>Patient Case</vt:lpstr>
      <vt:lpstr>Common toxidromes: Pediatric</vt:lpstr>
      <vt:lpstr>Toxidrome differential</vt:lpstr>
      <vt:lpstr>Toxidrome diagnosis</vt:lpstr>
      <vt:lpstr>Charcoal</vt:lpstr>
      <vt:lpstr>Toxicology Labs</vt:lpstr>
      <vt:lpstr>Key Lab findings</vt:lpstr>
      <vt:lpstr>Electrocardiogram Intervals</vt:lpstr>
      <vt:lpstr>Imaging</vt:lpstr>
      <vt:lpstr>Whole Bowel Irrigation</vt:lpstr>
      <vt:lpstr>Key Antidotes</vt:lpstr>
      <vt:lpstr>Deadly toxins</vt:lpstr>
      <vt:lpstr>Patient Case</vt:lpstr>
      <vt:lpstr>Toxidrome differential</vt:lpstr>
      <vt:lpstr>Toxidrome diagnosis</vt:lpstr>
      <vt:lpstr>Toxidrome diagnosis</vt:lpstr>
      <vt:lpstr>Illicit toxidromes</vt:lpstr>
      <vt:lpstr>PowerPoint Presentation</vt:lpstr>
      <vt:lpstr>Emerging substance: Kratom</vt:lpstr>
      <vt:lpstr>Emerging substance: Kratom</vt:lpstr>
      <vt:lpstr>Emerging substance: Kratom</vt:lpstr>
      <vt:lpstr>Emerging Substance: Tianeptine </vt:lpstr>
      <vt:lpstr>Emerging Substance: tianeptine</vt:lpstr>
      <vt:lpstr>Emerging Substance:  Nitazene</vt:lpstr>
      <vt:lpstr>Emerging Substance: Xylazine</vt:lpstr>
      <vt:lpstr>Summary</vt:lpstr>
      <vt:lpstr>References</vt:lpstr>
      <vt:lpstr>PowerPoint Presentation</vt:lpstr>
      <vt:lpstr>PowerPoint Presentation</vt:lpstr>
      <vt:lpstr>Differentiation of Serotonin vs. other syndromes</vt:lpstr>
      <vt:lpstr> Toxidromes</vt:lpstr>
    </vt:vector>
  </TitlesOfParts>
  <Company>Riverside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Toxicological Emergencies</dc:title>
  <dc:creator>Claiborne, Tanya</dc:creator>
  <cp:lastModifiedBy>Claiborne, Tanya</cp:lastModifiedBy>
  <cp:revision>60</cp:revision>
  <dcterms:created xsi:type="dcterms:W3CDTF">2021-03-08T21:48:42Z</dcterms:created>
  <dcterms:modified xsi:type="dcterms:W3CDTF">2025-02-06T19:13:44Z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