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71" r:id="rId3"/>
    <p:sldId id="272" r:id="rId4"/>
    <p:sldId id="257" r:id="rId5"/>
    <p:sldId id="260" r:id="rId6"/>
    <p:sldId id="262" r:id="rId7"/>
    <p:sldId id="263" r:id="rId8"/>
    <p:sldId id="264" r:id="rId9"/>
    <p:sldId id="299" r:id="rId10"/>
    <p:sldId id="290" r:id="rId11"/>
    <p:sldId id="300" r:id="rId12"/>
    <p:sldId id="292" r:id="rId13"/>
    <p:sldId id="295" r:id="rId14"/>
    <p:sldId id="293" r:id="rId15"/>
    <p:sldId id="291" r:id="rId16"/>
    <p:sldId id="296"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711" autoAdjust="0"/>
    <p:restoredTop sz="94660"/>
  </p:normalViewPr>
  <p:slideViewPr>
    <p:cSldViewPr>
      <p:cViewPr varScale="1">
        <p:scale>
          <a:sx n="107" d="100"/>
          <a:sy n="107" d="100"/>
        </p:scale>
        <p:origin x="-1092" y="-84"/>
      </p:cViewPr>
      <p:guideLst>
        <p:guide orient="horz" pos="2208"/>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tx>
            <c:strRef>
              <c:f>Sheet1!$B$1</c:f>
              <c:strCache>
                <c:ptCount val="1"/>
                <c:pt idx="0">
                  <c:v>Response Percent</c:v>
                </c:pt>
              </c:strCache>
            </c:strRef>
          </c:tx>
          <c:cat>
            <c:strRef>
              <c:f>Sheet1!$A$2:$A$37</c:f>
              <c:strCache>
                <c:ptCount val="36"/>
                <c:pt idx="0">
                  <c:v>High Blood Pressure</c:v>
                </c:pt>
                <c:pt idx="1">
                  <c:v>Adult Obesity</c:v>
                </c:pt>
                <c:pt idx="2">
                  <c:v>Cancer</c:v>
                </c:pt>
                <c:pt idx="3">
                  <c:v>Heart Disease &amp; Stroke</c:v>
                </c:pt>
                <c:pt idx="4">
                  <c:v>Diabetes</c:v>
                </c:pt>
                <c:pt idx="5">
                  <c:v>Mental Health COnditions</c:v>
                </c:pt>
                <c:pt idx="6">
                  <c:v>Substance Abuse - Illeagl Drugs</c:v>
                </c:pt>
                <c:pt idx="7">
                  <c:v>Alcohol Use</c:v>
                </c:pt>
                <c:pt idx="8">
                  <c:v>Childhood Obesity</c:v>
                </c:pt>
                <c:pt idx="9">
                  <c:v>Alzheimer's Disease</c:v>
                </c:pt>
                <c:pt idx="10">
                  <c:v>Subsatnce Abuse - Prescription drugs</c:v>
                </c:pt>
                <c:pt idx="11">
                  <c:v>Dental Care / Oral Health</c:v>
                </c:pt>
                <c:pt idx="12">
                  <c:v>Stroke</c:v>
                </c:pt>
                <c:pt idx="13">
                  <c:v>Asthma</c:v>
                </c:pt>
                <c:pt idx="14">
                  <c:v>Tobacco Use</c:v>
                </c:pt>
                <c:pt idx="15">
                  <c:v>Arthritis</c:v>
                </c:pt>
                <c:pt idx="16">
                  <c:v>Prenatal &amp; Pregnancy Care</c:v>
                </c:pt>
                <c:pt idx="17">
                  <c:v>Domestic Violence</c:v>
                </c:pt>
                <c:pt idx="18">
                  <c:v>AUtism</c:v>
                </c:pt>
                <c:pt idx="19">
                  <c:v>Intellectual / Developmental Disability</c:v>
                </c:pt>
                <c:pt idx="20">
                  <c:v>Tees Pregnancy</c:v>
                </c:pt>
                <c:pt idx="21">
                  <c:v>Chronic Pain</c:v>
                </c:pt>
                <c:pt idx="22">
                  <c:v>Injuries</c:v>
                </c:pt>
                <c:pt idx="23">
                  <c:v>Physical Disabilities</c:v>
                </c:pt>
                <c:pt idx="24">
                  <c:v>Orthopaedic Problems</c:v>
                </c:pt>
                <c:pt idx="25">
                  <c:v>Renal Disease</c:v>
                </c:pt>
                <c:pt idx="26">
                  <c:v>STDs</c:v>
                </c:pt>
                <c:pt idx="27">
                  <c:v>Respiratory Disease (non asthma)</c:v>
                </c:pt>
                <c:pt idx="28">
                  <c:v>Neurological Disorders</c:v>
                </c:pt>
                <c:pt idx="29">
                  <c:v>Vision</c:v>
                </c:pt>
                <c:pt idx="30">
                  <c:v>HIV/AIDS</c:v>
                </c:pt>
                <c:pt idx="31">
                  <c:v>Infectious Diseases</c:v>
                </c:pt>
                <c:pt idx="32">
                  <c:v>Brain Injuries</c:v>
                </c:pt>
                <c:pt idx="33">
                  <c:v>Environmental Quality</c:v>
                </c:pt>
                <c:pt idx="34">
                  <c:v>Post-Op Complications</c:v>
                </c:pt>
                <c:pt idx="35">
                  <c:v>Immobility</c:v>
                </c:pt>
              </c:strCache>
            </c:strRef>
          </c:cat>
          <c:val>
            <c:numRef>
              <c:f>Sheet1!$B$2:$B$28</c:f>
              <c:numCache>
                <c:formatCode>0%</c:formatCode>
                <c:ptCount val="27"/>
                <c:pt idx="0">
                  <c:v>0.76000000000000056</c:v>
                </c:pt>
                <c:pt idx="1">
                  <c:v>0.73000000000000054</c:v>
                </c:pt>
                <c:pt idx="2">
                  <c:v>0.71000000000000052</c:v>
                </c:pt>
                <c:pt idx="3">
                  <c:v>0.71000000000000052</c:v>
                </c:pt>
                <c:pt idx="4">
                  <c:v>0.67000000000000082</c:v>
                </c:pt>
                <c:pt idx="5">
                  <c:v>0.66000000000000081</c:v>
                </c:pt>
                <c:pt idx="6">
                  <c:v>0.60000000000000053</c:v>
                </c:pt>
                <c:pt idx="7">
                  <c:v>0.5</c:v>
                </c:pt>
                <c:pt idx="8">
                  <c:v>0.51</c:v>
                </c:pt>
                <c:pt idx="9">
                  <c:v>0.49000000000000027</c:v>
                </c:pt>
                <c:pt idx="10">
                  <c:v>0.45</c:v>
                </c:pt>
                <c:pt idx="11">
                  <c:v>0.42000000000000026</c:v>
                </c:pt>
                <c:pt idx="12">
                  <c:v>0.41000000000000025</c:v>
                </c:pt>
                <c:pt idx="13">
                  <c:v>0.39000000000000035</c:v>
                </c:pt>
                <c:pt idx="14">
                  <c:v>0.35000000000000026</c:v>
                </c:pt>
                <c:pt idx="15">
                  <c:v>0.3300000000000004</c:v>
                </c:pt>
                <c:pt idx="16">
                  <c:v>0.3300000000000004</c:v>
                </c:pt>
                <c:pt idx="17">
                  <c:v>0.30000000000000027</c:v>
                </c:pt>
                <c:pt idx="18">
                  <c:v>0.29000000000000026</c:v>
                </c:pt>
                <c:pt idx="19">
                  <c:v>0.29000000000000026</c:v>
                </c:pt>
                <c:pt idx="20">
                  <c:v>0.28000000000000008</c:v>
                </c:pt>
                <c:pt idx="21">
                  <c:v>0.27</c:v>
                </c:pt>
                <c:pt idx="22">
                  <c:v>0.25</c:v>
                </c:pt>
                <c:pt idx="23">
                  <c:v>0.25</c:v>
                </c:pt>
                <c:pt idx="24">
                  <c:v>0.23</c:v>
                </c:pt>
                <c:pt idx="25">
                  <c:v>0.22000000000000014</c:v>
                </c:pt>
                <c:pt idx="26">
                  <c:v>0.22000000000000014</c:v>
                </c:pt>
              </c:numCache>
            </c:numRef>
          </c:val>
        </c:ser>
        <c:axId val="81456128"/>
        <c:axId val="81457920"/>
      </c:barChart>
      <c:catAx>
        <c:axId val="81456128"/>
        <c:scaling>
          <c:orientation val="minMax"/>
        </c:scaling>
        <c:axPos val="b"/>
        <c:tickLblPos val="nextTo"/>
        <c:txPr>
          <a:bodyPr rot="-3000000" vert="horz" anchor="ctr" anchorCtr="0"/>
          <a:lstStyle/>
          <a:p>
            <a:pPr>
              <a:defRPr sz="1200"/>
            </a:pPr>
            <a:endParaRPr lang="en-US"/>
          </a:p>
        </c:txPr>
        <c:crossAx val="81457920"/>
        <c:crosses val="autoZero"/>
        <c:auto val="1"/>
        <c:lblAlgn val="ctr"/>
        <c:lblOffset val="100"/>
      </c:catAx>
      <c:valAx>
        <c:axId val="81457920"/>
        <c:scaling>
          <c:orientation val="minMax"/>
        </c:scaling>
        <c:axPos val="l"/>
        <c:majorGridlines/>
        <c:numFmt formatCode="0%" sourceLinked="1"/>
        <c:tickLblPos val="nextTo"/>
        <c:crossAx val="81456128"/>
        <c:crosses val="autoZero"/>
        <c:crossBetween val="between"/>
      </c:valAx>
    </c:plotArea>
    <c:plotVisOnly val="1"/>
    <c:dispBlanksAs val="gap"/>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tx>
            <c:strRef>
              <c:f>Sheet1!$B$1</c:f>
              <c:strCache>
                <c:ptCount val="1"/>
                <c:pt idx="0">
                  <c:v>Response Percent</c:v>
                </c:pt>
              </c:strCache>
            </c:strRef>
          </c:tx>
          <c:cat>
            <c:strRef>
              <c:f>Sheet1!$A$2:$A$41</c:f>
              <c:strCache>
                <c:ptCount val="40"/>
                <c:pt idx="0">
                  <c:v>Aging Services (Medical)</c:v>
                </c:pt>
                <c:pt idx="1">
                  <c:v>Community Services for the Elderly (Non Health Support)</c:v>
                </c:pt>
                <c:pt idx="2">
                  <c:v>Behavioral Health Services</c:v>
                </c:pt>
                <c:pt idx="3">
                  <c:v>Homeless Services</c:v>
                </c:pt>
                <c:pt idx="4">
                  <c:v>Adult Day Care Services</c:v>
                </c:pt>
                <c:pt idx="5">
                  <c:v>Adult Day Care Services</c:v>
                </c:pt>
                <c:pt idx="6">
                  <c:v>Dental Care / Oral Health Services</c:v>
                </c:pt>
                <c:pt idx="7">
                  <c:v>Health Care Coverage</c:v>
                </c:pt>
                <c:pt idx="8">
                  <c:v>Patient Self Management Services (nutrition etc)</c:v>
                </c:pt>
                <c:pt idx="9">
                  <c:v>Transportation</c:v>
                </c:pt>
                <c:pt idx="10">
                  <c:v>Health Promotion &amp; Prevention Services</c:v>
                </c:pt>
                <c:pt idx="11">
                  <c:v>Long Term Care Services</c:v>
                </c:pt>
                <c:pt idx="12">
                  <c:v>Early Intervention Services for CHildren</c:v>
                </c:pt>
                <c:pt idx="13">
                  <c:v>Caregiver Education Support</c:v>
                </c:pt>
                <c:pt idx="14">
                  <c:v>Social Services</c:v>
                </c:pt>
                <c:pt idx="15">
                  <c:v>Home Health Services</c:v>
                </c:pt>
                <c:pt idx="16">
                  <c:v>Chronic Disease Services</c:v>
                </c:pt>
                <c:pt idx="17">
                  <c:v>Primary Health Care Services</c:v>
                </c:pt>
                <c:pt idx="18">
                  <c:v>Respite Care Services</c:v>
                </c:pt>
                <c:pt idx="19">
                  <c:v>Housing Services</c:v>
                </c:pt>
                <c:pt idx="20">
                  <c:v>Public Health Services</c:v>
                </c:pt>
                <c:pt idx="21">
                  <c:v>Cancer Services</c:v>
                </c:pt>
                <c:pt idx="22">
                  <c:v>Family Planning Services</c:v>
                </c:pt>
                <c:pt idx="23">
                  <c:v>Disability Services</c:v>
                </c:pt>
                <c:pt idx="24">
                  <c:v>Chronic Pain Management Services</c:v>
                </c:pt>
                <c:pt idx="25">
                  <c:v>Domestic Violence Services</c:v>
                </c:pt>
                <c:pt idx="26">
                  <c:v>Food Safety Net / Basic Needs Services</c:v>
                </c:pt>
                <c:pt idx="27">
                  <c:v>Jon / Vocational Training</c:v>
                </c:pt>
                <c:pt idx="28">
                  <c:v>Maternal, Infant &amp; Child Health Svcs</c:v>
                </c:pt>
                <c:pt idx="29">
                  <c:v>Hospice Services</c:v>
                </c:pt>
                <c:pt idx="30">
                  <c:v>Assistive Technologies</c:v>
                </c:pt>
                <c:pt idx="31">
                  <c:v>School Health Svcs</c:v>
                </c:pt>
                <c:pt idx="32">
                  <c:v>Specialty Medical Care</c:v>
                </c:pt>
                <c:pt idx="33">
                  <c:v>Workplace Health &amp; Safety Svcs</c:v>
                </c:pt>
                <c:pt idx="34">
                  <c:v>Physical Rehabilititation</c:v>
                </c:pt>
                <c:pt idx="35">
                  <c:v>DME</c:v>
                </c:pt>
                <c:pt idx="36">
                  <c:v>Pharmacy Svcs</c:v>
                </c:pt>
                <c:pt idx="37">
                  <c:v>Environmental Health Svcs</c:v>
                </c:pt>
                <c:pt idx="38">
                  <c:v>Hospital Svcs</c:v>
                </c:pt>
                <c:pt idx="39">
                  <c:v>Rehabilitation Ventilation Svcs</c:v>
                </c:pt>
              </c:strCache>
            </c:strRef>
          </c:cat>
          <c:val>
            <c:numRef>
              <c:f>Sheet1!$B$2:$B$41</c:f>
              <c:numCache>
                <c:formatCode>0%</c:formatCode>
                <c:ptCount val="40"/>
                <c:pt idx="0">
                  <c:v>0.56999999999999995</c:v>
                </c:pt>
                <c:pt idx="1">
                  <c:v>0.54</c:v>
                </c:pt>
                <c:pt idx="2">
                  <c:v>0.52</c:v>
                </c:pt>
                <c:pt idx="3">
                  <c:v>0.51</c:v>
                </c:pt>
                <c:pt idx="4">
                  <c:v>0.48000000000000026</c:v>
                </c:pt>
                <c:pt idx="5">
                  <c:v>0.48000000000000026</c:v>
                </c:pt>
                <c:pt idx="6">
                  <c:v>0.48000000000000026</c:v>
                </c:pt>
                <c:pt idx="7">
                  <c:v>0.48000000000000026</c:v>
                </c:pt>
                <c:pt idx="8">
                  <c:v>0.42000000000000026</c:v>
                </c:pt>
                <c:pt idx="9">
                  <c:v>0.38000000000000034</c:v>
                </c:pt>
                <c:pt idx="10">
                  <c:v>0.37000000000000027</c:v>
                </c:pt>
                <c:pt idx="11">
                  <c:v>0.37000000000000027</c:v>
                </c:pt>
                <c:pt idx="12">
                  <c:v>0.35000000000000026</c:v>
                </c:pt>
                <c:pt idx="13">
                  <c:v>0.3300000000000004</c:v>
                </c:pt>
                <c:pt idx="14">
                  <c:v>0.32000000000000034</c:v>
                </c:pt>
                <c:pt idx="15">
                  <c:v>0.31000000000000028</c:v>
                </c:pt>
                <c:pt idx="16">
                  <c:v>0.28000000000000008</c:v>
                </c:pt>
                <c:pt idx="17">
                  <c:v>0.28000000000000008</c:v>
                </c:pt>
                <c:pt idx="18">
                  <c:v>0.28000000000000008</c:v>
                </c:pt>
                <c:pt idx="19">
                  <c:v>0.27</c:v>
                </c:pt>
                <c:pt idx="20">
                  <c:v>0.27</c:v>
                </c:pt>
                <c:pt idx="21">
                  <c:v>0.26</c:v>
                </c:pt>
                <c:pt idx="22">
                  <c:v>0.26</c:v>
                </c:pt>
                <c:pt idx="23">
                  <c:v>0.25</c:v>
                </c:pt>
                <c:pt idx="24">
                  <c:v>0.22</c:v>
                </c:pt>
                <c:pt idx="25">
                  <c:v>0.22</c:v>
                </c:pt>
                <c:pt idx="26">
                  <c:v>0.22</c:v>
                </c:pt>
                <c:pt idx="27">
                  <c:v>0.22</c:v>
                </c:pt>
                <c:pt idx="28">
                  <c:v>0.22</c:v>
                </c:pt>
                <c:pt idx="29">
                  <c:v>0.19</c:v>
                </c:pt>
                <c:pt idx="30">
                  <c:v>0.14000000000000001</c:v>
                </c:pt>
                <c:pt idx="31">
                  <c:v>0.14000000000000001</c:v>
                </c:pt>
                <c:pt idx="32">
                  <c:v>0.14000000000000001</c:v>
                </c:pt>
                <c:pt idx="33">
                  <c:v>0.14000000000000001</c:v>
                </c:pt>
                <c:pt idx="34">
                  <c:v>0.12000000000000002</c:v>
                </c:pt>
                <c:pt idx="35">
                  <c:v>0.11</c:v>
                </c:pt>
                <c:pt idx="36">
                  <c:v>0.1</c:v>
                </c:pt>
                <c:pt idx="37">
                  <c:v>7.0000000000000021E-2</c:v>
                </c:pt>
                <c:pt idx="38">
                  <c:v>7.0000000000000021E-2</c:v>
                </c:pt>
                <c:pt idx="39">
                  <c:v>6.0000000000000032E-2</c:v>
                </c:pt>
              </c:numCache>
            </c:numRef>
          </c:val>
        </c:ser>
        <c:axId val="84407040"/>
        <c:axId val="84408576"/>
      </c:barChart>
      <c:catAx>
        <c:axId val="84407040"/>
        <c:scaling>
          <c:orientation val="minMax"/>
        </c:scaling>
        <c:axPos val="b"/>
        <c:tickLblPos val="nextTo"/>
        <c:txPr>
          <a:bodyPr rot="-3900000" vert="horz" anchor="ctr" anchorCtr="0"/>
          <a:lstStyle/>
          <a:p>
            <a:pPr>
              <a:defRPr sz="900"/>
            </a:pPr>
            <a:endParaRPr lang="en-US"/>
          </a:p>
        </c:txPr>
        <c:crossAx val="84408576"/>
        <c:crosses val="autoZero"/>
        <c:auto val="1"/>
        <c:lblAlgn val="ctr"/>
        <c:lblOffset val="100"/>
      </c:catAx>
      <c:valAx>
        <c:axId val="84408576"/>
        <c:scaling>
          <c:orientation val="minMax"/>
        </c:scaling>
        <c:axPos val="l"/>
        <c:majorGridlines/>
        <c:numFmt formatCode="0%" sourceLinked="1"/>
        <c:tickLblPos val="nextTo"/>
        <c:crossAx val="84407040"/>
        <c:crosses val="autoZero"/>
        <c:crossBetween val="between"/>
      </c:valAx>
    </c:plotArea>
    <c:plotVisOnly val="1"/>
    <c:dispBlanksAs val="gap"/>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E6F5A4D-D9BA-4384-A7A4-53F2669F2792}" type="datetimeFigureOut">
              <a:rPr lang="en-US" smtClean="0"/>
              <a:pPr/>
              <a:t>12/13/2013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63BD198-D889-4020-A505-4F6BB57E48E2}" type="slidenum">
              <a:rPr lang="en-US" smtClean="0"/>
              <a:pPr/>
              <a:t>‹#›</a:t>
            </a:fld>
            <a:endParaRPr lang="en-US" dirty="0"/>
          </a:p>
        </p:txBody>
      </p:sp>
    </p:spTree>
    <p:extLst>
      <p:ext uri="{BB962C8B-B14F-4D97-AF65-F5344CB8AC3E}">
        <p14:creationId xmlns="" xmlns:p14="http://schemas.microsoft.com/office/powerpoint/2010/main" val="4292576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9D2DF9-338B-4192-9085-22745A733087}" type="datetimeFigureOut">
              <a:rPr lang="en-US" smtClean="0"/>
              <a:pPr/>
              <a:t>12/13/2013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BFD125-2158-4834-B2A9-B207E6A11071}"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9D2DF9-338B-4192-9085-22745A733087}" type="datetimeFigureOut">
              <a:rPr lang="en-US" smtClean="0"/>
              <a:pPr/>
              <a:t>12/13/2013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BFD125-2158-4834-B2A9-B207E6A1107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9D2DF9-338B-4192-9085-22745A733087}" type="datetimeFigureOut">
              <a:rPr lang="en-US" smtClean="0"/>
              <a:pPr/>
              <a:t>12/13/2013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BFD125-2158-4834-B2A9-B207E6A1107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9D2DF9-338B-4192-9085-22745A733087}" type="datetimeFigureOut">
              <a:rPr lang="en-US" smtClean="0"/>
              <a:pPr/>
              <a:t>12/13/2013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BFD125-2158-4834-B2A9-B207E6A1107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9D2DF9-338B-4192-9085-22745A733087}" type="datetimeFigureOut">
              <a:rPr lang="en-US" smtClean="0"/>
              <a:pPr/>
              <a:t>12/13/2013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BFD125-2158-4834-B2A9-B207E6A11071}"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9D2DF9-338B-4192-9085-22745A733087}" type="datetimeFigureOut">
              <a:rPr lang="en-US" smtClean="0"/>
              <a:pPr/>
              <a:t>12/13/2013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8BFD125-2158-4834-B2A9-B207E6A1107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9D2DF9-338B-4192-9085-22745A733087}" type="datetimeFigureOut">
              <a:rPr lang="en-US" smtClean="0"/>
              <a:pPr/>
              <a:t>12/13/2013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8BFD125-2158-4834-B2A9-B207E6A1107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9D2DF9-338B-4192-9085-22745A733087}" type="datetimeFigureOut">
              <a:rPr lang="en-US" smtClean="0"/>
              <a:pPr/>
              <a:t>12/13/2013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8BFD125-2158-4834-B2A9-B207E6A1107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9D2DF9-338B-4192-9085-22745A733087}" type="datetimeFigureOut">
              <a:rPr lang="en-US" smtClean="0"/>
              <a:pPr/>
              <a:t>12/13/2013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8BFD125-2158-4834-B2A9-B207E6A1107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9D2DF9-338B-4192-9085-22745A733087}" type="datetimeFigureOut">
              <a:rPr lang="en-US" smtClean="0"/>
              <a:pPr/>
              <a:t>12/13/2013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8BFD125-2158-4834-B2A9-B207E6A1107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9D2DF9-338B-4192-9085-22745A733087}" type="datetimeFigureOut">
              <a:rPr lang="en-US" smtClean="0"/>
              <a:pPr/>
              <a:t>12/13/2013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8BFD125-2158-4834-B2A9-B207E6A11071}"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8000" r="-8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9D2DF9-338B-4192-9085-22745A733087}" type="datetimeFigureOut">
              <a:rPr lang="en-US" smtClean="0"/>
              <a:pPr/>
              <a:t>12/13/2013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BFD125-2158-4834-B2A9-B207E6A1107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Peninsula / Williamsburg Community Needs Assessment</a:t>
            </a:r>
            <a:endParaRPr lang="en-US" dirty="0"/>
          </a:p>
        </p:txBody>
      </p:sp>
      <p:sp>
        <p:nvSpPr>
          <p:cNvPr id="3" name="Subtitle 2"/>
          <p:cNvSpPr>
            <a:spLocks noGrp="1"/>
          </p:cNvSpPr>
          <p:nvPr>
            <p:ph type="subTitle" idx="1"/>
          </p:nvPr>
        </p:nvSpPr>
        <p:spPr/>
        <p:txBody>
          <a:bodyPr>
            <a:normAutofit/>
          </a:bodyPr>
          <a:lstStyle/>
          <a:p>
            <a:r>
              <a:rPr lang="en-US" sz="2400" i="1" dirty="0" smtClean="0"/>
              <a:t>December </a:t>
            </a:r>
            <a:r>
              <a:rPr lang="en-US" sz="2400" i="1" dirty="0" smtClean="0"/>
              <a:t>2013</a:t>
            </a:r>
            <a:endParaRPr lang="en-US" sz="2400"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the Action Plan</a:t>
            </a:r>
            <a:endParaRPr lang="en-US" dirty="0"/>
          </a:p>
        </p:txBody>
      </p:sp>
      <p:sp>
        <p:nvSpPr>
          <p:cNvPr id="3" name="Content Placeholder 2"/>
          <p:cNvSpPr>
            <a:spLocks noGrp="1"/>
          </p:cNvSpPr>
          <p:nvPr>
            <p:ph idx="1"/>
          </p:nvPr>
        </p:nvSpPr>
        <p:spPr>
          <a:xfrm>
            <a:off x="457200" y="1295400"/>
            <a:ext cx="8382000" cy="5410200"/>
          </a:xfrm>
        </p:spPr>
        <p:txBody>
          <a:bodyPr>
            <a:normAutofit/>
          </a:bodyPr>
          <a:lstStyle/>
          <a:p>
            <a:r>
              <a:rPr lang="en-US" sz="2800" dirty="0"/>
              <a:t>The </a:t>
            </a:r>
            <a:r>
              <a:rPr lang="en-US" sz="2800" dirty="0" smtClean="0"/>
              <a:t>review of findings fell </a:t>
            </a:r>
            <a:r>
              <a:rPr lang="en-US" sz="2800" dirty="0"/>
              <a:t>under four broader categories</a:t>
            </a:r>
            <a:r>
              <a:rPr lang="en-US" sz="2800" dirty="0" smtClean="0"/>
              <a:t>:</a:t>
            </a:r>
          </a:p>
          <a:p>
            <a:pPr lvl="1"/>
            <a:r>
              <a:rPr lang="en-US" dirty="0"/>
              <a:t>Services for the Elderly</a:t>
            </a:r>
          </a:p>
          <a:p>
            <a:pPr lvl="1"/>
            <a:r>
              <a:rPr lang="en-US" dirty="0" smtClean="0"/>
              <a:t>Healthy Lifestyle / Nutrition / Wellness</a:t>
            </a:r>
          </a:p>
          <a:p>
            <a:pPr lvl="1"/>
            <a:r>
              <a:rPr lang="en-US" dirty="0" smtClean="0"/>
              <a:t>Awareness &amp; Navigation of Resources</a:t>
            </a:r>
          </a:p>
          <a:p>
            <a:pPr lvl="1"/>
            <a:r>
              <a:rPr lang="en-US" dirty="0" smtClean="0"/>
              <a:t>Behavioral Health</a:t>
            </a:r>
          </a:p>
          <a:p>
            <a:r>
              <a:rPr lang="en-US" sz="2800" dirty="0" smtClean="0"/>
              <a:t>The individual proposed actions were developed from these categories with assignments noted for the responsible facilities.</a:t>
            </a:r>
          </a:p>
          <a:p>
            <a:pPr lvl="1"/>
            <a:endParaRPr lang="en-US" sz="3000" i="1" dirty="0"/>
          </a:p>
          <a:p>
            <a:pPr lvl="1"/>
            <a:endParaRPr lang="en-US" dirty="0"/>
          </a:p>
          <a:p>
            <a:endParaRPr lang="en-US" dirty="0" smtClean="0"/>
          </a:p>
          <a:p>
            <a:pPr marL="0" indent="0">
              <a:buNone/>
            </a:pPr>
            <a:endParaRPr lang="en-US" dirty="0" smtClean="0"/>
          </a:p>
        </p:txBody>
      </p:sp>
      <p:sp>
        <p:nvSpPr>
          <p:cNvPr id="4" name="Slide Number Placeholder 3"/>
          <p:cNvSpPr>
            <a:spLocks noGrp="1"/>
          </p:cNvSpPr>
          <p:nvPr>
            <p:ph type="sldNum" sz="quarter" idx="12"/>
          </p:nvPr>
        </p:nvSpPr>
        <p:spPr/>
        <p:txBody>
          <a:bodyPr/>
          <a:lstStyle/>
          <a:p>
            <a:fld id="{38BFD125-2158-4834-B2A9-B207E6A11071}" type="slidenum">
              <a:rPr lang="en-US" smtClean="0"/>
              <a:pPr/>
              <a:t>10</a:t>
            </a:fld>
            <a:endParaRPr lang="en-US" dirty="0"/>
          </a:p>
        </p:txBody>
      </p:sp>
    </p:spTree>
    <p:extLst>
      <p:ext uri="{BB962C8B-B14F-4D97-AF65-F5344CB8AC3E}">
        <p14:creationId xmlns="" xmlns:p14="http://schemas.microsoft.com/office/powerpoint/2010/main" val="31870417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0" y="0"/>
          <a:ext cx="9067800" cy="6857999"/>
        </p:xfrm>
        <a:graphic>
          <a:graphicData uri="http://schemas.openxmlformats.org/drawingml/2006/table">
            <a:tbl>
              <a:tblPr firstRow="1" bandRow="1">
                <a:tableStyleId>{74C1A8A3-306A-4EB7-A6B1-4F7E0EB9C5D6}</a:tableStyleId>
              </a:tblPr>
              <a:tblGrid>
                <a:gridCol w="1511300"/>
                <a:gridCol w="1511300"/>
                <a:gridCol w="1511300"/>
                <a:gridCol w="1511300"/>
                <a:gridCol w="1511300"/>
                <a:gridCol w="1511300"/>
              </a:tblGrid>
              <a:tr h="497903">
                <a:tc>
                  <a:txBody>
                    <a:bodyPr/>
                    <a:lstStyle/>
                    <a:p>
                      <a:endParaRPr lang="en-US" dirty="0"/>
                    </a:p>
                  </a:txBody>
                  <a:tcPr>
                    <a:solidFill>
                      <a:srgbClr val="00B050"/>
                    </a:solidFill>
                  </a:tcPr>
                </a:tc>
                <a:tc>
                  <a:txBody>
                    <a:bodyPr/>
                    <a:lstStyle/>
                    <a:p>
                      <a:r>
                        <a:rPr lang="en-US" dirty="0" smtClean="0"/>
                        <a:t>HRSH</a:t>
                      </a:r>
                      <a:endParaRPr lang="en-US" dirty="0"/>
                    </a:p>
                  </a:txBody>
                  <a:tcPr>
                    <a:solidFill>
                      <a:srgbClr val="00B050"/>
                    </a:solidFill>
                  </a:tcPr>
                </a:tc>
                <a:tc>
                  <a:txBody>
                    <a:bodyPr/>
                    <a:lstStyle/>
                    <a:p>
                      <a:r>
                        <a:rPr lang="en-US" dirty="0" smtClean="0"/>
                        <a:t>RBHC</a:t>
                      </a:r>
                      <a:endParaRPr lang="en-US" dirty="0"/>
                    </a:p>
                  </a:txBody>
                  <a:tcPr>
                    <a:solidFill>
                      <a:srgbClr val="00B050"/>
                    </a:solidFill>
                  </a:tcPr>
                </a:tc>
                <a:tc>
                  <a:txBody>
                    <a:bodyPr/>
                    <a:lstStyle/>
                    <a:p>
                      <a:r>
                        <a:rPr lang="en-US" dirty="0" smtClean="0"/>
                        <a:t>RDHW</a:t>
                      </a:r>
                      <a:endParaRPr lang="en-US" dirty="0"/>
                    </a:p>
                  </a:txBody>
                  <a:tcPr>
                    <a:solidFill>
                      <a:srgbClr val="00B050"/>
                    </a:solidFill>
                  </a:tcPr>
                </a:tc>
                <a:tc>
                  <a:txBody>
                    <a:bodyPr/>
                    <a:lstStyle/>
                    <a:p>
                      <a:r>
                        <a:rPr lang="en-US" dirty="0" smtClean="0"/>
                        <a:t>RRI</a:t>
                      </a:r>
                      <a:endParaRPr lang="en-US" dirty="0"/>
                    </a:p>
                  </a:txBody>
                  <a:tcPr>
                    <a:solidFill>
                      <a:srgbClr val="00B050"/>
                    </a:solidFill>
                  </a:tcPr>
                </a:tc>
                <a:tc>
                  <a:txBody>
                    <a:bodyPr/>
                    <a:lstStyle/>
                    <a:p>
                      <a:r>
                        <a:rPr lang="en-US" dirty="0" smtClean="0"/>
                        <a:t>RRMC</a:t>
                      </a:r>
                      <a:endParaRPr lang="en-US" dirty="0"/>
                    </a:p>
                  </a:txBody>
                  <a:tcPr>
                    <a:solidFill>
                      <a:srgbClr val="00B050"/>
                    </a:solidFill>
                  </a:tcPr>
                </a:tc>
              </a:tr>
              <a:tr h="1412233">
                <a:tc>
                  <a:txBody>
                    <a:bodyPr/>
                    <a:lstStyle/>
                    <a:p>
                      <a:r>
                        <a:rPr lang="en-US" sz="1400" b="1" dirty="0" smtClean="0"/>
                        <a:t>Services for The Elderly:</a:t>
                      </a:r>
                    </a:p>
                    <a:p>
                      <a:r>
                        <a:rPr lang="en-US" sz="800" i="1" dirty="0" smtClean="0"/>
                        <a:t>Increase awareness of and access to existing medical &amp; community resources</a:t>
                      </a:r>
                      <a:r>
                        <a:rPr lang="en-US" sz="800" i="1" baseline="0" dirty="0" smtClean="0"/>
                        <a:t> and create plan to determine and address service gaps in the community.</a:t>
                      </a:r>
                      <a:r>
                        <a:rPr lang="en-US" sz="800" i="1" dirty="0" smtClean="0"/>
                        <a:t> </a:t>
                      </a:r>
                      <a:endParaRPr lang="en-US" sz="800" i="1" dirty="0"/>
                    </a:p>
                  </a:txBody>
                  <a:tcPr/>
                </a:tc>
                <a:tc>
                  <a:txBody>
                    <a:bodyPr/>
                    <a:lstStyle/>
                    <a:p>
                      <a:pPr>
                        <a:buFont typeface="Wingdings" pitchFamily="2" charset="2"/>
                        <a:buChar char="ü"/>
                      </a:pPr>
                      <a:r>
                        <a:rPr lang="en-US" sz="1000" dirty="0" smtClean="0"/>
                        <a:t>Assist</a:t>
                      </a:r>
                      <a:r>
                        <a:rPr lang="en-US" sz="1000" baseline="0" dirty="0" smtClean="0"/>
                        <a:t> in creation of master directory &amp; communication process</a:t>
                      </a:r>
                    </a:p>
                    <a:p>
                      <a:pPr>
                        <a:buFont typeface="Wingdings" pitchFamily="2" charset="2"/>
                        <a:buNone/>
                      </a:pPr>
                      <a:endParaRPr lang="en-US" sz="1000" baseline="0" dirty="0" smtClean="0"/>
                    </a:p>
                    <a:p>
                      <a:pPr>
                        <a:buFont typeface="Wingdings" pitchFamily="2" charset="2"/>
                        <a:buChar char="ü"/>
                      </a:pPr>
                      <a:r>
                        <a:rPr lang="en-US" sz="1000" baseline="0" dirty="0" smtClean="0"/>
                        <a:t>Assist in Gap Analysis</a:t>
                      </a:r>
                      <a:endParaRPr lang="en-US" sz="1000" dirty="0"/>
                    </a:p>
                  </a:txBody>
                  <a:tcPr/>
                </a:tc>
                <a:tc>
                  <a:txBody>
                    <a:bodyPr/>
                    <a:lstStyle/>
                    <a:p>
                      <a:pPr>
                        <a:buFont typeface="Wingdings" pitchFamily="2" charset="2"/>
                        <a:buChar char="ü"/>
                      </a:pPr>
                      <a:r>
                        <a:rPr lang="en-US" sz="1000" dirty="0" smtClean="0"/>
                        <a:t>Assist</a:t>
                      </a:r>
                      <a:r>
                        <a:rPr lang="en-US" sz="1000" baseline="0" dirty="0" smtClean="0"/>
                        <a:t> in creation of master directory &amp; communication process</a:t>
                      </a:r>
                    </a:p>
                    <a:p>
                      <a:pPr>
                        <a:buFont typeface="Wingdings" pitchFamily="2" charset="2"/>
                        <a:buNone/>
                      </a:pPr>
                      <a:endParaRPr lang="en-US" sz="1000" baseline="0" dirty="0" smtClean="0"/>
                    </a:p>
                    <a:p>
                      <a:pPr>
                        <a:buFont typeface="Wingdings" pitchFamily="2" charset="2"/>
                        <a:buChar char="ü"/>
                      </a:pPr>
                      <a:r>
                        <a:rPr lang="en-US" sz="1000" baseline="0" dirty="0" smtClean="0"/>
                        <a:t>Assist in Gap Analysis</a:t>
                      </a:r>
                      <a:endParaRPr lang="en-US" sz="1000" dirty="0" smtClean="0"/>
                    </a:p>
                    <a:p>
                      <a:endParaRPr lang="en-US" sz="1000" dirty="0"/>
                    </a:p>
                  </a:txBody>
                  <a:tcPr/>
                </a:tc>
                <a:tc>
                  <a:txBody>
                    <a:bodyPr/>
                    <a:lstStyle/>
                    <a:p>
                      <a:pPr>
                        <a:buFont typeface="Wingdings" pitchFamily="2" charset="2"/>
                        <a:buChar char="ü"/>
                      </a:pPr>
                      <a:r>
                        <a:rPr lang="en-US" sz="1000" dirty="0" smtClean="0"/>
                        <a:t>Assist</a:t>
                      </a:r>
                      <a:r>
                        <a:rPr lang="en-US" sz="1000" baseline="0" dirty="0" smtClean="0"/>
                        <a:t> in creation of master directory &amp; communication process</a:t>
                      </a:r>
                    </a:p>
                    <a:p>
                      <a:pPr>
                        <a:buFont typeface="Wingdings" pitchFamily="2" charset="2"/>
                        <a:buNone/>
                      </a:pPr>
                      <a:endParaRPr lang="en-US" sz="1000" baseline="0" dirty="0" smtClean="0"/>
                    </a:p>
                    <a:p>
                      <a:pPr>
                        <a:buFont typeface="Wingdings" pitchFamily="2" charset="2"/>
                        <a:buChar char="ü"/>
                      </a:pPr>
                      <a:r>
                        <a:rPr lang="en-US" sz="1000" baseline="0" dirty="0" smtClean="0"/>
                        <a:t>Assist in Gap Analysis</a:t>
                      </a:r>
                      <a:endParaRPr lang="en-US" sz="1000" dirty="0" smtClean="0"/>
                    </a:p>
                    <a:p>
                      <a:endParaRPr lang="en-US" sz="1000" dirty="0"/>
                    </a:p>
                  </a:txBody>
                  <a:tcPr/>
                </a:tc>
                <a:tc>
                  <a:txBody>
                    <a:bodyPr/>
                    <a:lstStyle/>
                    <a:p>
                      <a:pPr>
                        <a:buFont typeface="Wingdings" pitchFamily="2" charset="2"/>
                        <a:buChar char="ü"/>
                      </a:pPr>
                      <a:r>
                        <a:rPr lang="en-US" sz="1000" dirty="0" smtClean="0"/>
                        <a:t>Assist</a:t>
                      </a:r>
                      <a:r>
                        <a:rPr lang="en-US" sz="1000" baseline="0" dirty="0" smtClean="0"/>
                        <a:t> in creation of master directory &amp; communication process</a:t>
                      </a:r>
                    </a:p>
                    <a:p>
                      <a:pPr>
                        <a:buFont typeface="Wingdings" pitchFamily="2" charset="2"/>
                        <a:buNone/>
                      </a:pPr>
                      <a:endParaRPr lang="en-US" sz="1000" baseline="0" dirty="0" smtClean="0"/>
                    </a:p>
                    <a:p>
                      <a:pPr>
                        <a:buFont typeface="Wingdings" pitchFamily="2" charset="2"/>
                        <a:buChar char="ü"/>
                      </a:pPr>
                      <a:r>
                        <a:rPr lang="en-US" sz="1000" baseline="0" dirty="0" smtClean="0"/>
                        <a:t>Assist in Gap Analysis</a:t>
                      </a:r>
                      <a:endParaRPr lang="en-US" sz="1000" dirty="0" smtClean="0"/>
                    </a:p>
                    <a:p>
                      <a:endParaRPr lang="en-US" sz="1000" dirty="0"/>
                    </a:p>
                  </a:txBody>
                  <a:tcPr/>
                </a:tc>
                <a:tc>
                  <a:txBody>
                    <a:bodyPr/>
                    <a:lstStyle/>
                    <a:p>
                      <a:pPr>
                        <a:buFont typeface="Wingdings" pitchFamily="2" charset="2"/>
                        <a:buChar char="ü"/>
                      </a:pPr>
                      <a:r>
                        <a:rPr lang="en-US" sz="1000" dirty="0" smtClean="0"/>
                        <a:t>Assist</a:t>
                      </a:r>
                      <a:r>
                        <a:rPr lang="en-US" sz="1000" baseline="0" dirty="0" smtClean="0"/>
                        <a:t> in creation of master directory &amp; communication process</a:t>
                      </a:r>
                    </a:p>
                    <a:p>
                      <a:pPr>
                        <a:buFont typeface="Wingdings" pitchFamily="2" charset="2"/>
                        <a:buNone/>
                      </a:pPr>
                      <a:endParaRPr lang="en-US" sz="1000" baseline="0" dirty="0" smtClean="0"/>
                    </a:p>
                    <a:p>
                      <a:pPr>
                        <a:buFont typeface="Wingdings" pitchFamily="2" charset="2"/>
                        <a:buChar char="ü"/>
                      </a:pPr>
                      <a:r>
                        <a:rPr lang="en-US" sz="1000" baseline="0" dirty="0" smtClean="0"/>
                        <a:t>Assist in Gap Analysis</a:t>
                      </a:r>
                      <a:endParaRPr lang="en-US" sz="1000" dirty="0" smtClean="0"/>
                    </a:p>
                    <a:p>
                      <a:endParaRPr lang="en-US" sz="1000" dirty="0"/>
                    </a:p>
                  </a:txBody>
                  <a:tcPr/>
                </a:tc>
              </a:tr>
              <a:tr h="1689593">
                <a:tc>
                  <a:txBody>
                    <a:bodyPr/>
                    <a:lstStyle/>
                    <a:p>
                      <a:r>
                        <a:rPr lang="en-US" sz="1400" b="1" dirty="0" smtClean="0"/>
                        <a:t>Healthy</a:t>
                      </a:r>
                      <a:r>
                        <a:rPr lang="en-US" sz="1400" b="1" baseline="0" dirty="0" smtClean="0"/>
                        <a:t> Lifestyle,  Nutrition  &amp; Wellness:</a:t>
                      </a:r>
                    </a:p>
                    <a:p>
                      <a:pPr marL="0" marR="0" indent="0" algn="l" defTabSz="914400" rtl="0" eaLnBrk="1" fontAlgn="auto" latinLnBrk="0" hangingPunct="1">
                        <a:lnSpc>
                          <a:spcPct val="100000"/>
                        </a:lnSpc>
                        <a:spcBef>
                          <a:spcPts val="0"/>
                        </a:spcBef>
                        <a:spcAft>
                          <a:spcPts val="0"/>
                        </a:spcAft>
                        <a:buClrTx/>
                        <a:buSzTx/>
                        <a:buFontTx/>
                        <a:buNone/>
                        <a:tabLst/>
                        <a:defRPr/>
                      </a:pPr>
                      <a:r>
                        <a:rPr lang="en-US" sz="800" i="1" dirty="0" smtClean="0"/>
                        <a:t>Improve community</a:t>
                      </a:r>
                      <a:r>
                        <a:rPr lang="en-US" sz="800" i="1" baseline="0" dirty="0" smtClean="0"/>
                        <a:t> members’ long term health through education of healthy lifestyle choices.</a:t>
                      </a:r>
                      <a:endParaRPr lang="en-US" sz="800" i="1" dirty="0" smtClean="0"/>
                    </a:p>
                    <a:p>
                      <a:endParaRPr lang="en-US" sz="1400" dirty="0"/>
                    </a:p>
                  </a:txBody>
                  <a:tcPr/>
                </a:tc>
                <a:tc>
                  <a:txBody>
                    <a:bodyPr/>
                    <a:lstStyle/>
                    <a:p>
                      <a:pPr>
                        <a:buFont typeface="Wingdings" pitchFamily="2" charset="2"/>
                        <a:buChar char="ü"/>
                      </a:pPr>
                      <a:r>
                        <a:rPr lang="en-US" sz="1000" dirty="0" smtClean="0"/>
                        <a:t>Work to develop Healthy</a:t>
                      </a:r>
                      <a:r>
                        <a:rPr lang="en-US" sz="1000" baseline="0" dirty="0" smtClean="0"/>
                        <a:t> Lifestyle Program</a:t>
                      </a:r>
                    </a:p>
                    <a:p>
                      <a:pPr>
                        <a:buFont typeface="Wingdings" pitchFamily="2" charset="2"/>
                        <a:buNone/>
                      </a:pPr>
                      <a:endParaRPr lang="en-US" sz="1000" baseline="0" dirty="0" smtClean="0"/>
                    </a:p>
                    <a:p>
                      <a:pPr>
                        <a:buFont typeface="Wingdings" pitchFamily="2" charset="2"/>
                        <a:buChar char="ü"/>
                      </a:pPr>
                      <a:r>
                        <a:rPr lang="en-US" sz="1000" baseline="0" dirty="0" smtClean="0"/>
                        <a:t>Collaborate with local groups to promote  active recreation space &amp; activities</a:t>
                      </a:r>
                      <a:endParaRPr lang="en-US" sz="1000" dirty="0" smtClean="0"/>
                    </a:p>
                    <a:p>
                      <a:endParaRPr lang="en-US" sz="1000" dirty="0"/>
                    </a:p>
                  </a:txBody>
                  <a:tcPr/>
                </a:tc>
                <a:tc>
                  <a:txBody>
                    <a:bodyPr/>
                    <a:lstStyle/>
                    <a:p>
                      <a:pPr>
                        <a:buFont typeface="Wingdings" pitchFamily="2" charset="2"/>
                        <a:buChar char="ü"/>
                      </a:pPr>
                      <a:r>
                        <a:rPr lang="en-US" sz="1000" dirty="0" smtClean="0"/>
                        <a:t>Work to develop Healthy</a:t>
                      </a:r>
                      <a:r>
                        <a:rPr lang="en-US" sz="1000" baseline="0" dirty="0" smtClean="0"/>
                        <a:t> Lifestyle Program</a:t>
                      </a:r>
                    </a:p>
                    <a:p>
                      <a:pPr>
                        <a:buFont typeface="Wingdings" pitchFamily="2" charset="2"/>
                        <a:buNone/>
                      </a:pPr>
                      <a:endParaRPr lang="en-US" sz="1000" baseline="0" dirty="0" smtClean="0"/>
                    </a:p>
                    <a:p>
                      <a:pPr>
                        <a:buFont typeface="Wingdings" pitchFamily="2" charset="2"/>
                        <a:buChar char="ü"/>
                      </a:pPr>
                      <a:r>
                        <a:rPr lang="en-US" sz="1000" baseline="0" dirty="0" smtClean="0"/>
                        <a:t>Collaborate with local groups to promote  active recreation space &amp; activities</a:t>
                      </a:r>
                      <a:endParaRPr lang="en-US" sz="1000" dirty="0" smtClean="0"/>
                    </a:p>
                    <a:p>
                      <a:endParaRPr lang="en-US" sz="1000" dirty="0"/>
                    </a:p>
                  </a:txBody>
                  <a:tcPr/>
                </a:tc>
                <a:tc>
                  <a:txBody>
                    <a:bodyPr/>
                    <a:lstStyle/>
                    <a:p>
                      <a:pPr>
                        <a:buFont typeface="Wingdings" pitchFamily="2" charset="2"/>
                        <a:buChar char="ü"/>
                      </a:pPr>
                      <a:r>
                        <a:rPr lang="en-US" sz="1000" dirty="0" smtClean="0"/>
                        <a:t>Work to develop Healthy</a:t>
                      </a:r>
                      <a:r>
                        <a:rPr lang="en-US" sz="1000" baseline="0" dirty="0" smtClean="0"/>
                        <a:t> Lifestyle Program</a:t>
                      </a:r>
                    </a:p>
                    <a:p>
                      <a:pPr>
                        <a:buFont typeface="Wingdings" pitchFamily="2" charset="2"/>
                        <a:buNone/>
                      </a:pPr>
                      <a:endParaRPr lang="en-US" sz="1000" baseline="0" dirty="0" smtClean="0"/>
                    </a:p>
                    <a:p>
                      <a:pPr>
                        <a:buFont typeface="Wingdings" pitchFamily="2" charset="2"/>
                        <a:buChar char="ü"/>
                      </a:pPr>
                      <a:r>
                        <a:rPr lang="en-US" sz="1000" baseline="0" dirty="0" smtClean="0"/>
                        <a:t>Collaborate with local groups to promote  active recreation space &amp; activities</a:t>
                      </a:r>
                      <a:endParaRPr lang="en-US" sz="1000" dirty="0" smtClean="0"/>
                    </a:p>
                    <a:p>
                      <a:endParaRPr lang="en-US" sz="1000" dirty="0"/>
                    </a:p>
                  </a:txBody>
                  <a:tcPr/>
                </a:tc>
                <a:tc>
                  <a:txBody>
                    <a:bodyPr/>
                    <a:lstStyle/>
                    <a:p>
                      <a:pPr>
                        <a:buFont typeface="Wingdings" pitchFamily="2" charset="2"/>
                        <a:buChar char="ü"/>
                      </a:pPr>
                      <a:r>
                        <a:rPr lang="en-US" sz="1000" dirty="0" smtClean="0"/>
                        <a:t>Work to develop Healthy</a:t>
                      </a:r>
                      <a:r>
                        <a:rPr lang="en-US" sz="1000" baseline="0" dirty="0" smtClean="0"/>
                        <a:t> Lifestyle Program</a:t>
                      </a:r>
                    </a:p>
                    <a:p>
                      <a:pPr>
                        <a:buFont typeface="Wingdings" pitchFamily="2" charset="2"/>
                        <a:buNone/>
                      </a:pPr>
                      <a:endParaRPr lang="en-US" sz="1000" baseline="0" dirty="0" smtClean="0"/>
                    </a:p>
                    <a:p>
                      <a:pPr>
                        <a:buFont typeface="Wingdings" pitchFamily="2" charset="2"/>
                        <a:buChar char="ü"/>
                      </a:pPr>
                      <a:r>
                        <a:rPr lang="en-US" sz="1000" baseline="0" dirty="0" smtClean="0"/>
                        <a:t>Collaborate with local groups to promote  active recreation space &amp; activities</a:t>
                      </a:r>
                      <a:endParaRPr lang="en-US" sz="1000" dirty="0" smtClean="0"/>
                    </a:p>
                    <a:p>
                      <a:endParaRPr lang="en-US" sz="1000" dirty="0"/>
                    </a:p>
                  </a:txBody>
                  <a:tcPr/>
                </a:tc>
                <a:tc>
                  <a:txBody>
                    <a:bodyPr/>
                    <a:lstStyle/>
                    <a:p>
                      <a:pPr>
                        <a:buFont typeface="Wingdings" pitchFamily="2" charset="2"/>
                        <a:buChar char="ü"/>
                      </a:pPr>
                      <a:r>
                        <a:rPr lang="en-US" sz="1000" dirty="0" smtClean="0"/>
                        <a:t>Work to develop Healthy</a:t>
                      </a:r>
                      <a:r>
                        <a:rPr lang="en-US" sz="1000" baseline="0" dirty="0" smtClean="0"/>
                        <a:t> Lifestyle Program</a:t>
                      </a:r>
                    </a:p>
                    <a:p>
                      <a:pPr>
                        <a:buFont typeface="Wingdings" pitchFamily="2" charset="2"/>
                        <a:buNone/>
                      </a:pPr>
                      <a:endParaRPr lang="en-US" sz="1000" baseline="0" dirty="0" smtClean="0"/>
                    </a:p>
                    <a:p>
                      <a:pPr>
                        <a:buFont typeface="Wingdings" pitchFamily="2" charset="2"/>
                        <a:buChar char="ü"/>
                      </a:pPr>
                      <a:r>
                        <a:rPr lang="en-US" sz="1000" baseline="0" dirty="0" smtClean="0"/>
                        <a:t>Collaborate with local groups to promote  active recreation space &amp; activities</a:t>
                      </a:r>
                      <a:endParaRPr lang="en-US" sz="1000" dirty="0" smtClean="0"/>
                    </a:p>
                    <a:p>
                      <a:endParaRPr lang="en-US" sz="1000" dirty="0"/>
                    </a:p>
                  </a:txBody>
                  <a:tcPr/>
                </a:tc>
              </a:tr>
              <a:tr h="1412233">
                <a:tc>
                  <a:txBody>
                    <a:bodyPr/>
                    <a:lstStyle/>
                    <a:p>
                      <a:r>
                        <a:rPr lang="en-US" sz="1400" b="1" dirty="0" smtClean="0"/>
                        <a:t>Awareness &amp; Navigation of Resources: </a:t>
                      </a:r>
                    </a:p>
                    <a:p>
                      <a:r>
                        <a:rPr lang="en-US" sz="800" b="0" i="1" dirty="0" smtClean="0"/>
                        <a:t>Increase</a:t>
                      </a:r>
                      <a:r>
                        <a:rPr lang="en-US" sz="800" b="0" i="1" baseline="0" dirty="0" smtClean="0"/>
                        <a:t> awareness of existing resources.</a:t>
                      </a:r>
                      <a:endParaRPr lang="en-US" sz="800" b="0" i="1" dirty="0"/>
                    </a:p>
                  </a:txBody>
                  <a:tcPr/>
                </a:tc>
                <a:tc>
                  <a:txBody>
                    <a:bodyPr/>
                    <a:lstStyle/>
                    <a:p>
                      <a:pPr>
                        <a:buFont typeface="Wingdings" pitchFamily="2" charset="2"/>
                        <a:buChar char="ü"/>
                      </a:pPr>
                      <a:r>
                        <a:rPr lang="en-US" sz="1000" dirty="0" smtClean="0"/>
                        <a:t>Partner with local groups in creation of master directory.</a:t>
                      </a:r>
                      <a:endParaRPr lang="en-US" sz="1000" baseline="0" dirty="0" smtClean="0"/>
                    </a:p>
                    <a:p>
                      <a:pPr>
                        <a:buFont typeface="Wingdings" pitchFamily="2" charset="2"/>
                        <a:buNone/>
                      </a:pPr>
                      <a:endParaRPr lang="en-US" sz="1000" baseline="0" dirty="0" smtClean="0"/>
                    </a:p>
                    <a:p>
                      <a:pPr>
                        <a:buFont typeface="Wingdings" pitchFamily="2" charset="2"/>
                        <a:buChar char="ü"/>
                      </a:pPr>
                      <a:r>
                        <a:rPr lang="en-US" sz="1000" baseline="0" dirty="0" smtClean="0"/>
                        <a:t>Develop plan for ongoing collaboration </a:t>
                      </a:r>
                      <a:endParaRPr lang="en-US" sz="1000" dirty="0" smtClean="0"/>
                    </a:p>
                    <a:p>
                      <a:endParaRPr lang="en-US" sz="1000" dirty="0"/>
                    </a:p>
                  </a:txBody>
                  <a:tcPr/>
                </a:tc>
                <a:tc>
                  <a:txBody>
                    <a:bodyPr/>
                    <a:lstStyle/>
                    <a:p>
                      <a:pPr>
                        <a:buFont typeface="Wingdings" pitchFamily="2" charset="2"/>
                        <a:buChar char="ü"/>
                      </a:pPr>
                      <a:r>
                        <a:rPr lang="en-US" sz="1000" dirty="0" smtClean="0"/>
                        <a:t>Partner with local groups in creation of master directory.</a:t>
                      </a:r>
                      <a:endParaRPr lang="en-US" sz="1000" baseline="0" dirty="0" smtClean="0"/>
                    </a:p>
                    <a:p>
                      <a:pPr>
                        <a:buFont typeface="Wingdings" pitchFamily="2" charset="2"/>
                        <a:buNone/>
                      </a:pPr>
                      <a:endParaRPr lang="en-US" sz="1000" baseline="0" dirty="0" smtClean="0"/>
                    </a:p>
                    <a:p>
                      <a:pPr>
                        <a:buFont typeface="Wingdings" pitchFamily="2" charset="2"/>
                        <a:buChar char="ü"/>
                      </a:pPr>
                      <a:r>
                        <a:rPr lang="en-US" sz="1000" baseline="0" dirty="0" smtClean="0"/>
                        <a:t>Develop plan for ongoing collaboration </a:t>
                      </a:r>
                      <a:endParaRPr lang="en-US" sz="1000" dirty="0" smtClean="0"/>
                    </a:p>
                    <a:p>
                      <a:endParaRPr lang="en-US" sz="1000" dirty="0"/>
                    </a:p>
                  </a:txBody>
                  <a:tcPr/>
                </a:tc>
                <a:tc>
                  <a:txBody>
                    <a:bodyPr/>
                    <a:lstStyle/>
                    <a:p>
                      <a:pPr>
                        <a:buFont typeface="Wingdings" pitchFamily="2" charset="2"/>
                        <a:buChar char="ü"/>
                      </a:pPr>
                      <a:r>
                        <a:rPr lang="en-US" sz="1000" dirty="0" smtClean="0"/>
                        <a:t>Partner with local groups in creation of master directory.</a:t>
                      </a:r>
                      <a:endParaRPr lang="en-US" sz="1000" baseline="0" dirty="0" smtClean="0"/>
                    </a:p>
                    <a:p>
                      <a:pPr>
                        <a:buFont typeface="Wingdings" pitchFamily="2" charset="2"/>
                        <a:buNone/>
                      </a:pPr>
                      <a:endParaRPr lang="en-US" sz="1000" baseline="0" dirty="0" smtClean="0"/>
                    </a:p>
                    <a:p>
                      <a:pPr>
                        <a:buFont typeface="Wingdings" pitchFamily="2" charset="2"/>
                        <a:buChar char="ü"/>
                      </a:pPr>
                      <a:r>
                        <a:rPr lang="en-US" sz="1000" baseline="0" dirty="0" smtClean="0"/>
                        <a:t>Develop plan for ongoing collaboration </a:t>
                      </a:r>
                      <a:endParaRPr lang="en-US" sz="1000" dirty="0" smtClean="0"/>
                    </a:p>
                    <a:p>
                      <a:endParaRPr lang="en-US" sz="1000" dirty="0"/>
                    </a:p>
                  </a:txBody>
                  <a:tcPr/>
                </a:tc>
                <a:tc>
                  <a:txBody>
                    <a:bodyPr/>
                    <a:lstStyle/>
                    <a:p>
                      <a:pPr>
                        <a:buFont typeface="Wingdings" pitchFamily="2" charset="2"/>
                        <a:buChar char="ü"/>
                      </a:pPr>
                      <a:r>
                        <a:rPr lang="en-US" sz="1000" dirty="0" smtClean="0"/>
                        <a:t>Partner with local groups in creation of master directory.</a:t>
                      </a:r>
                      <a:endParaRPr lang="en-US" sz="1000" baseline="0" dirty="0" smtClean="0"/>
                    </a:p>
                    <a:p>
                      <a:pPr>
                        <a:buFont typeface="Wingdings" pitchFamily="2" charset="2"/>
                        <a:buNone/>
                      </a:pPr>
                      <a:endParaRPr lang="en-US" sz="1000" baseline="0" dirty="0" smtClean="0"/>
                    </a:p>
                    <a:p>
                      <a:pPr>
                        <a:buFont typeface="Wingdings" pitchFamily="2" charset="2"/>
                        <a:buChar char="ü"/>
                      </a:pPr>
                      <a:r>
                        <a:rPr lang="en-US" sz="1000" baseline="0" dirty="0" smtClean="0"/>
                        <a:t>Develop plan for ongoing collaboration </a:t>
                      </a:r>
                      <a:endParaRPr lang="en-US" sz="1000" dirty="0" smtClean="0"/>
                    </a:p>
                    <a:p>
                      <a:endParaRPr lang="en-US" sz="1000" dirty="0"/>
                    </a:p>
                  </a:txBody>
                  <a:tcPr/>
                </a:tc>
                <a:tc>
                  <a:txBody>
                    <a:bodyPr/>
                    <a:lstStyle/>
                    <a:p>
                      <a:pPr>
                        <a:buFont typeface="Wingdings" pitchFamily="2" charset="2"/>
                        <a:buChar char="ü"/>
                      </a:pPr>
                      <a:r>
                        <a:rPr lang="en-US" sz="1000" dirty="0" smtClean="0"/>
                        <a:t>Partner with local groups in creation of master directory.</a:t>
                      </a:r>
                      <a:endParaRPr lang="en-US" sz="1000" baseline="0" dirty="0" smtClean="0"/>
                    </a:p>
                    <a:p>
                      <a:pPr>
                        <a:buFont typeface="Wingdings" pitchFamily="2" charset="2"/>
                        <a:buNone/>
                      </a:pPr>
                      <a:endParaRPr lang="en-US" sz="1000" baseline="0" dirty="0" smtClean="0"/>
                    </a:p>
                    <a:p>
                      <a:pPr>
                        <a:buFont typeface="Wingdings" pitchFamily="2" charset="2"/>
                        <a:buChar char="ü"/>
                      </a:pPr>
                      <a:r>
                        <a:rPr lang="en-US" sz="1000" baseline="0" dirty="0" smtClean="0"/>
                        <a:t>Develop plan for ongoing collaboration </a:t>
                      </a:r>
                      <a:endParaRPr lang="en-US" sz="1000" dirty="0" smtClean="0"/>
                    </a:p>
                    <a:p>
                      <a:endParaRPr lang="en-US" sz="1000" dirty="0"/>
                    </a:p>
                  </a:txBody>
                  <a:tcPr/>
                </a:tc>
              </a:tr>
              <a:tr h="1846037">
                <a:tc>
                  <a:txBody>
                    <a:bodyPr/>
                    <a:lstStyle/>
                    <a:p>
                      <a:r>
                        <a:rPr lang="en-US" sz="1400" b="1" dirty="0" smtClean="0"/>
                        <a:t>Behavioral</a:t>
                      </a:r>
                      <a:r>
                        <a:rPr lang="en-US" sz="1400" b="1" baseline="0" dirty="0" smtClean="0"/>
                        <a:t> Health: </a:t>
                      </a:r>
                    </a:p>
                    <a:p>
                      <a:r>
                        <a:rPr lang="en-US" sz="800" b="0" i="1" baseline="0" dirty="0" smtClean="0"/>
                        <a:t>Increase awareness of and access to existing behavioral health resources and create plan to determine and address behavioral health service gaps in the community.</a:t>
                      </a:r>
                    </a:p>
                    <a:p>
                      <a:endParaRPr lang="en-US" baseline="0" dirty="0" smtClean="0"/>
                    </a:p>
                    <a:p>
                      <a:endParaRPr lang="en-US" dirty="0"/>
                    </a:p>
                  </a:txBody>
                  <a:tcPr/>
                </a:tc>
                <a:tc>
                  <a:txBody>
                    <a:bodyPr/>
                    <a:lstStyle/>
                    <a:p>
                      <a:endParaRPr lang="en-US" sz="1000" dirty="0"/>
                    </a:p>
                  </a:txBody>
                  <a:tcPr/>
                </a:tc>
                <a:tc>
                  <a:txBody>
                    <a:bodyPr/>
                    <a:lstStyle/>
                    <a:p>
                      <a:pPr>
                        <a:buFont typeface="Wingdings" pitchFamily="2" charset="2"/>
                        <a:buChar char="ü"/>
                      </a:pPr>
                      <a:r>
                        <a:rPr lang="en-US" sz="1000" dirty="0" smtClean="0"/>
                        <a:t>Partner with area organizations</a:t>
                      </a:r>
                      <a:r>
                        <a:rPr lang="en-US" sz="1000" baseline="0" dirty="0" smtClean="0"/>
                        <a:t> to develop directory of resources &amp; identify communication plan.</a:t>
                      </a:r>
                    </a:p>
                    <a:p>
                      <a:pPr>
                        <a:buFont typeface="Wingdings" pitchFamily="2" charset="2"/>
                        <a:buNone/>
                      </a:pPr>
                      <a:endParaRPr lang="en-US" sz="1000" baseline="0" dirty="0" smtClean="0"/>
                    </a:p>
                    <a:p>
                      <a:pPr>
                        <a:buFont typeface="Wingdings" pitchFamily="2" charset="2"/>
                        <a:buChar char="ü"/>
                      </a:pPr>
                      <a:r>
                        <a:rPr lang="en-US" sz="1000" baseline="0" dirty="0" smtClean="0"/>
                        <a:t>Perform Gap Analysis</a:t>
                      </a:r>
                      <a:endParaRPr lang="en-US" sz="1000" dirty="0" smtClean="0"/>
                    </a:p>
                    <a:p>
                      <a:endParaRPr lang="en-US" sz="1000" dirty="0"/>
                    </a:p>
                  </a:txBody>
                  <a:tcPr/>
                </a:tc>
                <a:tc>
                  <a:txBody>
                    <a:bodyPr/>
                    <a:lstStyle/>
                    <a:p>
                      <a:pPr>
                        <a:buFont typeface="Wingdings" pitchFamily="2" charset="2"/>
                        <a:buChar char="ü"/>
                      </a:pPr>
                      <a:r>
                        <a:rPr lang="en-US" sz="1000" dirty="0" smtClean="0"/>
                        <a:t>Partner with area organizations</a:t>
                      </a:r>
                      <a:r>
                        <a:rPr lang="en-US" sz="1000" baseline="0" dirty="0" smtClean="0"/>
                        <a:t> to develop directory of resources &amp; identify communication plan.</a:t>
                      </a:r>
                    </a:p>
                    <a:p>
                      <a:pPr>
                        <a:buFont typeface="Wingdings" pitchFamily="2" charset="2"/>
                        <a:buNone/>
                      </a:pPr>
                      <a:endParaRPr lang="en-US" sz="1000" baseline="0" dirty="0" smtClean="0"/>
                    </a:p>
                    <a:p>
                      <a:pPr>
                        <a:buFont typeface="Wingdings" pitchFamily="2" charset="2"/>
                        <a:buChar char="ü"/>
                      </a:pPr>
                      <a:r>
                        <a:rPr lang="en-US" sz="1000" baseline="0" dirty="0" smtClean="0"/>
                        <a:t>Perform Gap Analysis</a:t>
                      </a:r>
                      <a:endParaRPr lang="en-US" sz="1000" dirty="0" smtClean="0"/>
                    </a:p>
                    <a:p>
                      <a:endParaRPr lang="en-US" sz="1000" dirty="0"/>
                    </a:p>
                  </a:txBody>
                  <a:tcPr/>
                </a:tc>
                <a:tc>
                  <a:txBody>
                    <a:bodyPr/>
                    <a:lstStyle/>
                    <a:p>
                      <a:endParaRPr lang="en-US" sz="1000" dirty="0"/>
                    </a:p>
                  </a:txBody>
                  <a:tcPr/>
                </a:tc>
                <a:tc>
                  <a:txBody>
                    <a:bodyPr/>
                    <a:lstStyle/>
                    <a:p>
                      <a:pPr>
                        <a:buFont typeface="Wingdings" pitchFamily="2" charset="2"/>
                        <a:buChar char="ü"/>
                      </a:pPr>
                      <a:r>
                        <a:rPr lang="en-US" sz="1000" dirty="0" smtClean="0"/>
                        <a:t>Partner with area organizations</a:t>
                      </a:r>
                      <a:r>
                        <a:rPr lang="en-US" sz="1000" baseline="0" dirty="0" smtClean="0"/>
                        <a:t> to develop directory of resources &amp; identify communication plan.</a:t>
                      </a:r>
                    </a:p>
                    <a:p>
                      <a:pPr>
                        <a:buFont typeface="Wingdings" pitchFamily="2" charset="2"/>
                        <a:buNone/>
                      </a:pPr>
                      <a:endParaRPr lang="en-US" sz="1000" baseline="0" dirty="0" smtClean="0"/>
                    </a:p>
                    <a:p>
                      <a:pPr>
                        <a:buFont typeface="Wingdings" pitchFamily="2" charset="2"/>
                        <a:buChar char="ü"/>
                      </a:pPr>
                      <a:r>
                        <a:rPr lang="en-US" sz="1000" baseline="0" dirty="0" smtClean="0"/>
                        <a:t>Perform Gap Analysis</a:t>
                      </a:r>
                      <a:endParaRPr lang="en-US" sz="1000" dirty="0" smtClean="0"/>
                    </a:p>
                    <a:p>
                      <a:endParaRPr lang="en-US" sz="1000"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Action Plan</a:t>
            </a:r>
            <a:endParaRPr lang="en-US" dirty="0"/>
          </a:p>
        </p:txBody>
      </p:sp>
      <p:sp>
        <p:nvSpPr>
          <p:cNvPr id="3" name="Content Placeholder 2"/>
          <p:cNvSpPr>
            <a:spLocks noGrp="1"/>
          </p:cNvSpPr>
          <p:nvPr>
            <p:ph idx="1"/>
          </p:nvPr>
        </p:nvSpPr>
        <p:spPr>
          <a:xfrm>
            <a:off x="381000" y="1295400"/>
            <a:ext cx="8458200" cy="4343400"/>
          </a:xfrm>
        </p:spPr>
        <p:txBody>
          <a:bodyPr>
            <a:normAutofit fontScale="92500"/>
          </a:bodyPr>
          <a:lstStyle/>
          <a:p>
            <a:pPr marL="0" indent="0">
              <a:buNone/>
            </a:pPr>
            <a:r>
              <a:rPr lang="en-US" sz="3000" b="1" dirty="0" smtClean="0"/>
              <a:t>Services for the Elderly: </a:t>
            </a:r>
          </a:p>
          <a:p>
            <a:pPr marL="0" indent="0">
              <a:buNone/>
            </a:pPr>
            <a:r>
              <a:rPr lang="en-US" sz="3000" i="1" dirty="0" smtClean="0"/>
              <a:t>Increase awareness of and access to existing medical and community resources and create plan to determine and address service gaps in the community.</a:t>
            </a:r>
          </a:p>
          <a:p>
            <a:r>
              <a:rPr lang="en-US" sz="2400" dirty="0" smtClean="0"/>
              <a:t>Partner with area organizations to identify current resources, create master directory of resources and identify ways to communicate those resources with area organizations and community members.  </a:t>
            </a:r>
          </a:p>
          <a:p>
            <a:r>
              <a:rPr lang="en-US" sz="2400" dirty="0" smtClean="0"/>
              <a:t>Perform a gap analysis on current availability of services vs. projected demand for services in the region.  Then develop specific action plan to address any identified issues.</a:t>
            </a:r>
          </a:p>
          <a:p>
            <a:pPr marL="0" indent="0"/>
            <a:endParaRPr lang="en-US" dirty="0" smtClean="0"/>
          </a:p>
          <a:p>
            <a:pPr lvl="1"/>
            <a:endParaRPr lang="en-US" dirty="0" smtClean="0"/>
          </a:p>
          <a:p>
            <a:endParaRPr lang="en-US" dirty="0" smtClean="0"/>
          </a:p>
          <a:p>
            <a:pPr marL="0" indent="0">
              <a:buNone/>
            </a:pPr>
            <a:endParaRPr lang="en-US" dirty="0" smtClean="0"/>
          </a:p>
        </p:txBody>
      </p:sp>
      <p:sp>
        <p:nvSpPr>
          <p:cNvPr id="4" name="Slide Number Placeholder 3"/>
          <p:cNvSpPr>
            <a:spLocks noGrp="1"/>
          </p:cNvSpPr>
          <p:nvPr>
            <p:ph type="sldNum" sz="quarter" idx="12"/>
          </p:nvPr>
        </p:nvSpPr>
        <p:spPr/>
        <p:txBody>
          <a:bodyPr/>
          <a:lstStyle/>
          <a:p>
            <a:fld id="{38BFD125-2158-4834-B2A9-B207E6A11071}" type="slidenum">
              <a:rPr lang="en-US" smtClean="0"/>
              <a:pPr/>
              <a:t>12</a:t>
            </a:fld>
            <a:endParaRPr lang="en-US" dirty="0"/>
          </a:p>
        </p:txBody>
      </p:sp>
    </p:spTree>
    <p:extLst>
      <p:ext uri="{BB962C8B-B14F-4D97-AF65-F5344CB8AC3E}">
        <p14:creationId xmlns="" xmlns:p14="http://schemas.microsoft.com/office/powerpoint/2010/main" val="854165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Action Plan</a:t>
            </a:r>
            <a:endParaRPr lang="en-US" dirty="0"/>
          </a:p>
        </p:txBody>
      </p:sp>
      <p:sp>
        <p:nvSpPr>
          <p:cNvPr id="3" name="Content Placeholder 2"/>
          <p:cNvSpPr>
            <a:spLocks noGrp="1"/>
          </p:cNvSpPr>
          <p:nvPr>
            <p:ph idx="1"/>
          </p:nvPr>
        </p:nvSpPr>
        <p:spPr>
          <a:xfrm>
            <a:off x="457200" y="1295400"/>
            <a:ext cx="8382000" cy="4343400"/>
          </a:xfrm>
        </p:spPr>
        <p:txBody>
          <a:bodyPr>
            <a:normAutofit fontScale="77500" lnSpcReduction="20000"/>
          </a:bodyPr>
          <a:lstStyle/>
          <a:p>
            <a:pPr marL="0" indent="0">
              <a:buNone/>
            </a:pPr>
            <a:r>
              <a:rPr lang="en-US" b="1" dirty="0" smtClean="0"/>
              <a:t>Healthy Lifestyle, Nutrition and Wellness:</a:t>
            </a:r>
          </a:p>
          <a:p>
            <a:pPr marL="0" indent="0">
              <a:buNone/>
            </a:pPr>
            <a:r>
              <a:rPr lang="en-US" i="1" dirty="0" smtClean="0"/>
              <a:t>Improve community members’ long-term health through education of healthy lifestyle choices. </a:t>
            </a:r>
          </a:p>
          <a:p>
            <a:r>
              <a:rPr lang="en-US" dirty="0" smtClean="0"/>
              <a:t>Develop Healthy Lifestyle Program for use in multiple environments</a:t>
            </a:r>
          </a:p>
          <a:p>
            <a:pPr lvl="1"/>
            <a:r>
              <a:rPr lang="en-US" dirty="0" smtClean="0"/>
              <a:t>Area health departments</a:t>
            </a:r>
          </a:p>
          <a:p>
            <a:pPr lvl="1"/>
            <a:r>
              <a:rPr lang="en-US" dirty="0" smtClean="0"/>
              <a:t>Employers</a:t>
            </a:r>
          </a:p>
          <a:p>
            <a:pPr lvl="1"/>
            <a:r>
              <a:rPr lang="en-US" dirty="0" smtClean="0"/>
              <a:t>Schools</a:t>
            </a:r>
          </a:p>
          <a:p>
            <a:pPr lvl="1"/>
            <a:r>
              <a:rPr lang="en-US" dirty="0" smtClean="0"/>
              <a:t>Church and community groups</a:t>
            </a:r>
          </a:p>
          <a:p>
            <a:r>
              <a:rPr lang="en-US" dirty="0" smtClean="0"/>
              <a:t>Inventory and collaborate with local communities to preserve and promote recreational spaces for healthy activities for community members of all ages and abilities. </a:t>
            </a:r>
          </a:p>
          <a:p>
            <a:pPr lvl="1"/>
            <a:endParaRPr lang="en-US" dirty="0"/>
          </a:p>
          <a:p>
            <a:pPr lvl="1"/>
            <a:endParaRPr lang="en-US" dirty="0"/>
          </a:p>
          <a:p>
            <a:endParaRPr lang="en-US" dirty="0" smtClean="0"/>
          </a:p>
          <a:p>
            <a:pPr marL="0" indent="0">
              <a:buNone/>
            </a:pPr>
            <a:endParaRPr lang="en-US" dirty="0" smtClean="0"/>
          </a:p>
        </p:txBody>
      </p:sp>
      <p:sp>
        <p:nvSpPr>
          <p:cNvPr id="4" name="Slide Number Placeholder 3"/>
          <p:cNvSpPr>
            <a:spLocks noGrp="1"/>
          </p:cNvSpPr>
          <p:nvPr>
            <p:ph type="sldNum" sz="quarter" idx="12"/>
          </p:nvPr>
        </p:nvSpPr>
        <p:spPr/>
        <p:txBody>
          <a:bodyPr/>
          <a:lstStyle/>
          <a:p>
            <a:fld id="{38BFD125-2158-4834-B2A9-B207E6A11071}" type="slidenum">
              <a:rPr lang="en-US" smtClean="0"/>
              <a:pPr/>
              <a:t>13</a:t>
            </a:fld>
            <a:endParaRPr lang="en-US" dirty="0"/>
          </a:p>
        </p:txBody>
      </p:sp>
    </p:spTree>
    <p:extLst>
      <p:ext uri="{BB962C8B-B14F-4D97-AF65-F5344CB8AC3E}">
        <p14:creationId xmlns="" xmlns:p14="http://schemas.microsoft.com/office/powerpoint/2010/main" val="35681748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Action Plan</a:t>
            </a:r>
            <a:endParaRPr lang="en-US" dirty="0"/>
          </a:p>
        </p:txBody>
      </p:sp>
      <p:sp>
        <p:nvSpPr>
          <p:cNvPr id="3" name="Content Placeholder 2"/>
          <p:cNvSpPr>
            <a:spLocks noGrp="1"/>
          </p:cNvSpPr>
          <p:nvPr>
            <p:ph idx="1"/>
          </p:nvPr>
        </p:nvSpPr>
        <p:spPr>
          <a:xfrm>
            <a:off x="381000" y="1219200"/>
            <a:ext cx="8382000" cy="4419600"/>
          </a:xfrm>
        </p:spPr>
        <p:txBody>
          <a:bodyPr>
            <a:normAutofit/>
          </a:bodyPr>
          <a:lstStyle/>
          <a:p>
            <a:pPr marL="0" indent="0">
              <a:buNone/>
            </a:pPr>
            <a:r>
              <a:rPr lang="en-US" sz="2800" b="1" dirty="0" smtClean="0"/>
              <a:t>Awareness &amp; Navigation of Resources: </a:t>
            </a:r>
          </a:p>
          <a:p>
            <a:pPr marL="0" indent="0">
              <a:buNone/>
            </a:pPr>
            <a:r>
              <a:rPr lang="en-US" sz="2800" i="1" dirty="0" smtClean="0"/>
              <a:t>Increase awareness of existing resources.</a:t>
            </a:r>
          </a:p>
          <a:p>
            <a:pPr marL="290513" indent="276225"/>
            <a:r>
              <a:rPr lang="en-US" sz="2800" dirty="0" smtClean="0"/>
              <a:t> Partner with local groups to identify current </a:t>
            </a:r>
            <a:r>
              <a:rPr lang="en-US" sz="2800" dirty="0"/>
              <a:t> </a:t>
            </a:r>
            <a:r>
              <a:rPr lang="en-US" sz="2800" dirty="0" smtClean="0"/>
              <a:t>        resources, create master directory of on-line resources and identify ways to communicate those resources with area organizations and community members.  </a:t>
            </a:r>
          </a:p>
          <a:p>
            <a:pPr marL="290513" indent="276225"/>
            <a:r>
              <a:rPr lang="en-US" sz="2800" dirty="0" smtClean="0"/>
              <a:t>Develop a plan for ongoing collaboration.</a:t>
            </a:r>
          </a:p>
          <a:p>
            <a:pPr marL="0" indent="0"/>
            <a:endParaRPr lang="en-US" dirty="0" smtClean="0"/>
          </a:p>
          <a:p>
            <a:pPr lvl="1"/>
            <a:endParaRPr lang="en-US" dirty="0"/>
          </a:p>
          <a:p>
            <a:pPr lvl="1"/>
            <a:endParaRPr lang="en-US" dirty="0"/>
          </a:p>
          <a:p>
            <a:endParaRPr lang="en-US" dirty="0" smtClean="0"/>
          </a:p>
          <a:p>
            <a:pPr marL="0" indent="0">
              <a:buNone/>
            </a:pPr>
            <a:endParaRPr lang="en-US" dirty="0" smtClean="0"/>
          </a:p>
        </p:txBody>
      </p:sp>
      <p:sp>
        <p:nvSpPr>
          <p:cNvPr id="4" name="Slide Number Placeholder 3"/>
          <p:cNvSpPr>
            <a:spLocks noGrp="1"/>
          </p:cNvSpPr>
          <p:nvPr>
            <p:ph type="sldNum" sz="quarter" idx="12"/>
          </p:nvPr>
        </p:nvSpPr>
        <p:spPr/>
        <p:txBody>
          <a:bodyPr/>
          <a:lstStyle/>
          <a:p>
            <a:fld id="{38BFD125-2158-4834-B2A9-B207E6A11071}" type="slidenum">
              <a:rPr lang="en-US" smtClean="0"/>
              <a:pPr/>
              <a:t>14</a:t>
            </a:fld>
            <a:endParaRPr lang="en-US" dirty="0"/>
          </a:p>
        </p:txBody>
      </p:sp>
    </p:spTree>
    <p:extLst>
      <p:ext uri="{BB962C8B-B14F-4D97-AF65-F5344CB8AC3E}">
        <p14:creationId xmlns="" xmlns:p14="http://schemas.microsoft.com/office/powerpoint/2010/main" val="4873818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Action Plan</a:t>
            </a:r>
            <a:endParaRPr lang="en-US" dirty="0"/>
          </a:p>
        </p:txBody>
      </p:sp>
      <p:sp>
        <p:nvSpPr>
          <p:cNvPr id="3" name="Content Placeholder 2"/>
          <p:cNvSpPr>
            <a:spLocks noGrp="1"/>
          </p:cNvSpPr>
          <p:nvPr>
            <p:ph idx="1"/>
          </p:nvPr>
        </p:nvSpPr>
        <p:spPr>
          <a:xfrm>
            <a:off x="381000" y="1295400"/>
            <a:ext cx="8458200" cy="4343400"/>
          </a:xfrm>
        </p:spPr>
        <p:txBody>
          <a:bodyPr>
            <a:normAutofit fontScale="77500" lnSpcReduction="20000"/>
          </a:bodyPr>
          <a:lstStyle/>
          <a:p>
            <a:pPr marL="0" indent="0">
              <a:buNone/>
            </a:pPr>
            <a:r>
              <a:rPr lang="en-US" b="1" dirty="0" smtClean="0"/>
              <a:t>Behavioral Health: </a:t>
            </a:r>
          </a:p>
          <a:p>
            <a:pPr marL="0" indent="0">
              <a:buNone/>
            </a:pPr>
            <a:r>
              <a:rPr lang="en-US" i="1" dirty="0" smtClean="0"/>
              <a:t>Increase awareness of and access to existing behavioral health resources and create plan to determine and address behavioral health service gaps in the community.</a:t>
            </a:r>
          </a:p>
          <a:p>
            <a:r>
              <a:rPr lang="en-US" dirty="0" smtClean="0"/>
              <a:t>Partner with area CSBs, health systems, clinicians and other stakeholders to identify current resources, create master directory of resources and identify ways to communicate those resources with area organizations and community members.  </a:t>
            </a:r>
          </a:p>
          <a:p>
            <a:r>
              <a:rPr lang="en-US" dirty="0" smtClean="0"/>
              <a:t>Perform a gap analysis on current availability of behavioral health services vs. projected demand for services in the region.  Then develop specific action plan to address any identified issues.</a:t>
            </a:r>
          </a:p>
          <a:p>
            <a:pPr lvl="1">
              <a:buNone/>
            </a:pPr>
            <a:endParaRPr lang="en-US" i="1" dirty="0"/>
          </a:p>
          <a:p>
            <a:pPr lvl="1"/>
            <a:endParaRPr lang="en-US" dirty="0"/>
          </a:p>
          <a:p>
            <a:endParaRPr lang="en-US" dirty="0" smtClean="0"/>
          </a:p>
          <a:p>
            <a:pPr marL="0" indent="0">
              <a:buNone/>
            </a:pPr>
            <a:endParaRPr lang="en-US" dirty="0" smtClean="0"/>
          </a:p>
        </p:txBody>
      </p:sp>
      <p:sp>
        <p:nvSpPr>
          <p:cNvPr id="4" name="Slide Number Placeholder 3"/>
          <p:cNvSpPr>
            <a:spLocks noGrp="1"/>
          </p:cNvSpPr>
          <p:nvPr>
            <p:ph type="sldNum" sz="quarter" idx="12"/>
          </p:nvPr>
        </p:nvSpPr>
        <p:spPr/>
        <p:txBody>
          <a:bodyPr/>
          <a:lstStyle/>
          <a:p>
            <a:fld id="{38BFD125-2158-4834-B2A9-B207E6A11071}" type="slidenum">
              <a:rPr lang="en-US" smtClean="0"/>
              <a:pPr/>
              <a:t>15</a:t>
            </a:fld>
            <a:endParaRPr lang="en-US" dirty="0"/>
          </a:p>
        </p:txBody>
      </p:sp>
    </p:spTree>
    <p:extLst>
      <p:ext uri="{BB962C8B-B14F-4D97-AF65-F5344CB8AC3E}">
        <p14:creationId xmlns="" xmlns:p14="http://schemas.microsoft.com/office/powerpoint/2010/main" val="14005843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endParaRPr lang="en-US" dirty="0" smtClean="0"/>
          </a:p>
          <a:p>
            <a:pPr algn="ctr"/>
            <a:endParaRPr lang="en-US" dirty="0"/>
          </a:p>
          <a:p>
            <a:pPr marL="0" indent="0" algn="ctr">
              <a:buNone/>
            </a:pPr>
            <a:r>
              <a:rPr lang="en-US" sz="6000" dirty="0"/>
              <a:t>Q</a:t>
            </a:r>
            <a:r>
              <a:rPr lang="en-US" sz="6000" dirty="0" smtClean="0"/>
              <a:t>uestions?</a:t>
            </a:r>
            <a:endParaRPr lang="en-US" sz="6000" dirty="0"/>
          </a:p>
        </p:txBody>
      </p:sp>
      <p:sp>
        <p:nvSpPr>
          <p:cNvPr id="2" name="Slide Number Placeholder 1"/>
          <p:cNvSpPr>
            <a:spLocks noGrp="1"/>
          </p:cNvSpPr>
          <p:nvPr>
            <p:ph type="sldNum" sz="quarter" idx="12"/>
          </p:nvPr>
        </p:nvSpPr>
        <p:spPr/>
        <p:txBody>
          <a:bodyPr/>
          <a:lstStyle/>
          <a:p>
            <a:fld id="{38BFD125-2158-4834-B2A9-B207E6A11071}" type="slidenum">
              <a:rPr lang="en-US" smtClean="0"/>
              <a:pPr/>
              <a:t>16</a:t>
            </a:fld>
            <a:endParaRPr lang="en-US" dirty="0"/>
          </a:p>
        </p:txBody>
      </p:sp>
    </p:spTree>
    <p:extLst>
      <p:ext uri="{BB962C8B-B14F-4D97-AF65-F5344CB8AC3E}">
        <p14:creationId xmlns="" xmlns:p14="http://schemas.microsoft.com/office/powerpoint/2010/main" val="28152645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1143000"/>
          </a:xfrm>
        </p:spPr>
        <p:txBody>
          <a:bodyPr>
            <a:noAutofit/>
          </a:bodyPr>
          <a:lstStyle/>
          <a:p>
            <a:r>
              <a:rPr lang="en-US" sz="3200" dirty="0" smtClean="0"/>
              <a:t>Four New IRS Requirements for Charitable 501(c)(3) Hospitals With The Affordable Care Act (ACA)</a:t>
            </a:r>
            <a:endParaRPr lang="en-US" sz="3200" dirty="0"/>
          </a:p>
        </p:txBody>
      </p:sp>
      <p:sp>
        <p:nvSpPr>
          <p:cNvPr id="5" name="Content Placeholder 4"/>
          <p:cNvSpPr>
            <a:spLocks noGrp="1"/>
          </p:cNvSpPr>
          <p:nvPr>
            <p:ph idx="1"/>
          </p:nvPr>
        </p:nvSpPr>
        <p:spPr>
          <a:xfrm>
            <a:off x="457200" y="1447800"/>
            <a:ext cx="8229600" cy="5105400"/>
          </a:xfrm>
        </p:spPr>
        <p:txBody>
          <a:bodyPr>
            <a:normAutofit/>
          </a:bodyPr>
          <a:lstStyle/>
          <a:p>
            <a:r>
              <a:rPr lang="en-US" sz="1600" dirty="0" smtClean="0"/>
              <a:t>Section 501 (r) of the ACA requires each 501(c)(3) hospital organization on a facility-by-facility basis to </a:t>
            </a:r>
          </a:p>
          <a:p>
            <a:pPr marL="800100" lvl="1" indent="-342900">
              <a:buFont typeface="+mj-lt"/>
              <a:buAutoNum type="arabicPeriod"/>
            </a:pPr>
            <a:r>
              <a:rPr lang="en-US" sz="1200" dirty="0" smtClean="0"/>
              <a:t>Establish written financial assistance and emergency medical policies</a:t>
            </a:r>
          </a:p>
          <a:p>
            <a:pPr marL="800100" lvl="1" indent="-342900">
              <a:buFont typeface="+mj-lt"/>
              <a:buAutoNum type="arabicPeriod"/>
            </a:pPr>
            <a:r>
              <a:rPr lang="en-US" sz="1200" dirty="0" smtClean="0"/>
              <a:t>Limit amounts charged for emergency or other medically necessary care to individuals eligible for assistance under the hospital’s financial assistance policy.</a:t>
            </a:r>
          </a:p>
          <a:p>
            <a:pPr marL="800100" lvl="1" indent="-342900">
              <a:buFont typeface="+mj-lt"/>
              <a:buAutoNum type="arabicPeriod"/>
            </a:pPr>
            <a:r>
              <a:rPr lang="en-US" sz="1200" dirty="0" smtClean="0"/>
              <a:t>Make reasonable efforts to determine whether an individual is eligible for assistance under the hospital’s financial assistance policy before engaging in extraordinary collection actins against an individual and</a:t>
            </a:r>
            <a:endParaRPr lang="en-US" sz="1600" dirty="0" smtClean="0"/>
          </a:p>
          <a:p>
            <a:pPr marL="914400" lvl="1" indent="-457200">
              <a:buFont typeface="+mj-lt"/>
              <a:buAutoNum type="arabicPeriod"/>
            </a:pPr>
            <a:r>
              <a:rPr lang="en-US" sz="1600" dirty="0" smtClean="0"/>
              <a:t>Conduct a Community Health Needs Assessment (CHNA) at least once every three years.</a:t>
            </a:r>
          </a:p>
          <a:p>
            <a:pPr marL="1314450" lvl="2" indent="-457200"/>
            <a:r>
              <a:rPr lang="en-US" sz="1600" dirty="0" smtClean="0"/>
              <a:t>This CHNA requirement is effective for tax years beginning after March 23, 2012.</a:t>
            </a:r>
          </a:p>
          <a:p>
            <a:pPr marL="1314450" lvl="2" indent="-457200"/>
            <a:r>
              <a:rPr lang="en-US" sz="1600" dirty="0" smtClean="0"/>
              <a:t>Must adopt a written implementation strategy to address identified community needs</a:t>
            </a:r>
          </a:p>
          <a:p>
            <a:pPr marL="1314450" lvl="2" indent="-457200"/>
            <a:r>
              <a:rPr lang="en-US" sz="1600" dirty="0" smtClean="0"/>
              <a:t>Include input from persons who represent the broad interest of the community</a:t>
            </a:r>
          </a:p>
          <a:p>
            <a:pPr marL="1314450" lvl="2" indent="-457200"/>
            <a:r>
              <a:rPr lang="en-US" sz="1600" dirty="0" smtClean="0"/>
              <a:t>Include input from persons having public health knowledge or expertise</a:t>
            </a:r>
          </a:p>
          <a:p>
            <a:pPr marL="1314450" lvl="2" indent="-457200"/>
            <a:r>
              <a:rPr lang="en-US" sz="1600" dirty="0" smtClean="0"/>
              <a:t>Make assessment widely available to the public</a:t>
            </a:r>
          </a:p>
          <a:p>
            <a:pPr marL="1314450" lvl="2" indent="-457200"/>
            <a:r>
              <a:rPr lang="en-US" sz="1600" dirty="0" smtClean="0"/>
              <a:t>Failure to comply is $50,000 fine per tax year</a:t>
            </a:r>
          </a:p>
          <a:p>
            <a:pPr marL="1314450" lvl="2" indent="-457200">
              <a:buNone/>
            </a:pPr>
            <a:endParaRPr lang="en-US" sz="1800" dirty="0" smtClean="0"/>
          </a:p>
        </p:txBody>
      </p:sp>
      <p:sp>
        <p:nvSpPr>
          <p:cNvPr id="7" name="Rounded Rectangle 6"/>
          <p:cNvSpPr/>
          <p:nvPr/>
        </p:nvSpPr>
        <p:spPr>
          <a:xfrm>
            <a:off x="647700" y="3048000"/>
            <a:ext cx="7810500" cy="2514600"/>
          </a:xfrm>
          <a:prstGeom prst="roundRect">
            <a:avLst/>
          </a:prstGeom>
          <a:noFill/>
          <a:ln w="635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CHNA Benefits</a:t>
            </a:r>
            <a:endParaRPr lang="en-US" dirty="0"/>
          </a:p>
        </p:txBody>
      </p:sp>
      <p:sp>
        <p:nvSpPr>
          <p:cNvPr id="3" name="Content Placeholder 2"/>
          <p:cNvSpPr>
            <a:spLocks noGrp="1"/>
          </p:cNvSpPr>
          <p:nvPr>
            <p:ph idx="1"/>
          </p:nvPr>
        </p:nvSpPr>
        <p:spPr/>
        <p:txBody>
          <a:bodyPr/>
          <a:lstStyle/>
          <a:p>
            <a:r>
              <a:rPr lang="en-US" sz="3000" dirty="0" smtClean="0"/>
              <a:t>Identify key opportunities for clinical offerings.</a:t>
            </a:r>
          </a:p>
          <a:p>
            <a:r>
              <a:rPr lang="en-US" sz="3000" dirty="0" smtClean="0"/>
              <a:t>Identify opportunities for community health outreach.</a:t>
            </a:r>
          </a:p>
          <a:p>
            <a:r>
              <a:rPr lang="en-US" sz="3000" dirty="0" smtClean="0"/>
              <a:t>Solidify population health understanding during transition to ACO markets. </a:t>
            </a:r>
          </a:p>
          <a:p>
            <a:r>
              <a:rPr lang="en-US" sz="3000" dirty="0" smtClean="0"/>
              <a:t>Provides opportunity to connect with community health leaders during throughout the market.</a:t>
            </a:r>
          </a:p>
          <a:p>
            <a:endParaRPr lang="en-US" sz="2800"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and How…</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Riverside commissioned Community Health Solutions to conduct a community health needs assessment for Riverside </a:t>
            </a:r>
            <a:r>
              <a:rPr lang="en-US" smtClean="0"/>
              <a:t>Regional Medical Center.  </a:t>
            </a:r>
            <a:endParaRPr lang="en-US" dirty="0" smtClean="0"/>
          </a:p>
          <a:p>
            <a:endParaRPr lang="en-US" dirty="0" smtClean="0"/>
          </a:p>
          <a:p>
            <a:r>
              <a:rPr lang="en-US" dirty="0" smtClean="0"/>
              <a:t>The following counties and cities were included in the assessment: Hampton, Newport News, Williamsburg, Poquoson, York, Isle of Wight, James City. King William and New Kent. </a:t>
            </a:r>
          </a:p>
          <a:p>
            <a:endParaRPr lang="en-US" dirty="0"/>
          </a:p>
          <a:p>
            <a:r>
              <a:rPr lang="en-US" dirty="0" smtClean="0"/>
              <a:t>Methodology: Two Prong Approach</a:t>
            </a:r>
          </a:p>
          <a:p>
            <a:pPr lvl="1"/>
            <a:r>
              <a:rPr lang="en-US" dirty="0" smtClean="0"/>
              <a:t>Community Insight Profile</a:t>
            </a:r>
          </a:p>
          <a:p>
            <a:pPr lvl="2"/>
            <a:r>
              <a:rPr lang="en-US" u="sng" dirty="0" smtClean="0"/>
              <a:t>Qualitative </a:t>
            </a:r>
            <a:r>
              <a:rPr lang="en-US" dirty="0" smtClean="0"/>
              <a:t>analysis from survey of community stakeholders</a:t>
            </a:r>
          </a:p>
          <a:p>
            <a:pPr lvl="1"/>
            <a:r>
              <a:rPr lang="en-US" dirty="0" smtClean="0"/>
              <a:t>Community Indicator Profile</a:t>
            </a:r>
          </a:p>
          <a:p>
            <a:pPr lvl="2"/>
            <a:r>
              <a:rPr lang="en-US" u="sng" dirty="0" smtClean="0"/>
              <a:t>Quantitative</a:t>
            </a:r>
            <a:r>
              <a:rPr lang="en-US" dirty="0" smtClean="0"/>
              <a:t> analysis from community health status indicators</a:t>
            </a:r>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Insight Profile</a:t>
            </a:r>
            <a:endParaRPr lang="en-US" dirty="0"/>
          </a:p>
        </p:txBody>
      </p:sp>
      <p:sp>
        <p:nvSpPr>
          <p:cNvPr id="3" name="Content Placeholder 2"/>
          <p:cNvSpPr>
            <a:spLocks noGrp="1"/>
          </p:cNvSpPr>
          <p:nvPr>
            <p:ph idx="1"/>
          </p:nvPr>
        </p:nvSpPr>
        <p:spPr>
          <a:xfrm>
            <a:off x="457200" y="1524001"/>
            <a:ext cx="8229600" cy="4191000"/>
          </a:xfrm>
        </p:spPr>
        <p:txBody>
          <a:bodyPr>
            <a:noAutofit/>
          </a:bodyPr>
          <a:lstStyle/>
          <a:p>
            <a:r>
              <a:rPr lang="en-US" sz="2800" dirty="0" smtClean="0"/>
              <a:t>Survey sent to 158 community stakeholders</a:t>
            </a:r>
          </a:p>
          <a:p>
            <a:r>
              <a:rPr lang="en-US" sz="2800" dirty="0" smtClean="0"/>
              <a:t>Response rate of 53% (83)</a:t>
            </a:r>
          </a:p>
          <a:p>
            <a:r>
              <a:rPr lang="en-US" sz="2800" dirty="0" smtClean="0"/>
              <a:t>Survey participants were asked to provide viewpoints on:</a:t>
            </a:r>
          </a:p>
          <a:p>
            <a:pPr lvl="1"/>
            <a:r>
              <a:rPr lang="en-US" dirty="0" smtClean="0"/>
              <a:t>Important health concerns in the community;</a:t>
            </a:r>
          </a:p>
          <a:p>
            <a:pPr lvl="1"/>
            <a:r>
              <a:rPr lang="en-US" dirty="0" smtClean="0"/>
              <a:t>Significant service gaps in the community; and </a:t>
            </a:r>
          </a:p>
          <a:p>
            <a:pPr lvl="1"/>
            <a:r>
              <a:rPr lang="en-US" dirty="0" smtClean="0"/>
              <a:t>Ideas for addressing health concerns and service gaps.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Organizational Affiliations of </a:t>
            </a:r>
            <a:br>
              <a:rPr lang="en-US" dirty="0" smtClean="0"/>
            </a:br>
            <a:r>
              <a:rPr lang="en-US" dirty="0" smtClean="0"/>
              <a:t>Survey Respondents</a:t>
            </a:r>
            <a:endParaRPr lang="en-US" dirty="0"/>
          </a:p>
        </p:txBody>
      </p:sp>
      <p:sp>
        <p:nvSpPr>
          <p:cNvPr id="4" name="Content Placeholder 3"/>
          <p:cNvSpPr>
            <a:spLocks noGrp="1"/>
          </p:cNvSpPr>
          <p:nvPr>
            <p:ph sz="half" idx="1"/>
          </p:nvPr>
        </p:nvSpPr>
        <p:spPr>
          <a:xfrm>
            <a:off x="152400" y="1447800"/>
            <a:ext cx="2971800" cy="4038600"/>
          </a:xfrm>
        </p:spPr>
        <p:txBody>
          <a:bodyPr>
            <a:noAutofit/>
          </a:bodyPr>
          <a:lstStyle/>
          <a:p>
            <a:r>
              <a:rPr lang="en-US" sz="900" dirty="0" smtClean="0"/>
              <a:t>Abbitt Management</a:t>
            </a:r>
          </a:p>
          <a:p>
            <a:r>
              <a:rPr lang="en-US" sz="900" dirty="0" smtClean="0"/>
              <a:t>An Achievable Dream</a:t>
            </a:r>
          </a:p>
          <a:p>
            <a:r>
              <a:rPr lang="en-US" sz="900" dirty="0" smtClean="0"/>
              <a:t>Angels of Mercy Medical Clinic</a:t>
            </a:r>
          </a:p>
          <a:p>
            <a:r>
              <a:rPr lang="en-US" sz="900" dirty="0" smtClean="0"/>
              <a:t>Area Health Education Center</a:t>
            </a:r>
          </a:p>
          <a:p>
            <a:r>
              <a:rPr lang="en-US" sz="900" dirty="0" smtClean="0"/>
              <a:t>Avalon: A Center for Women &amp; Children</a:t>
            </a:r>
          </a:p>
          <a:p>
            <a:r>
              <a:rPr lang="en-US" sz="900" dirty="0" smtClean="0"/>
              <a:t>Ball Metal Beverage Packaging Division, Americas</a:t>
            </a:r>
          </a:p>
          <a:p>
            <a:r>
              <a:rPr lang="en-US" sz="900" dirty="0" smtClean="0"/>
              <a:t>BOSH Global Services</a:t>
            </a:r>
          </a:p>
          <a:p>
            <a:r>
              <a:rPr lang="en-US" sz="900" dirty="0" smtClean="0"/>
              <a:t>Canon Virginia, Inc</a:t>
            </a:r>
          </a:p>
          <a:p>
            <a:r>
              <a:rPr lang="en-US" sz="900" dirty="0" smtClean="0"/>
              <a:t>Child Development Resources</a:t>
            </a:r>
          </a:p>
          <a:p>
            <a:r>
              <a:rPr lang="en-US" sz="900" dirty="0" smtClean="0"/>
              <a:t>Christopher Newport University</a:t>
            </a:r>
          </a:p>
          <a:p>
            <a:r>
              <a:rPr lang="en-US" sz="900" dirty="0" smtClean="0"/>
              <a:t>City Council of Newport News</a:t>
            </a:r>
          </a:p>
          <a:p>
            <a:r>
              <a:rPr lang="en-US" sz="900" dirty="0" smtClean="0"/>
              <a:t>City of Newport News</a:t>
            </a:r>
          </a:p>
          <a:p>
            <a:r>
              <a:rPr lang="en-US" sz="900" dirty="0" smtClean="0"/>
              <a:t>City of Newport News, Department of Human Services</a:t>
            </a:r>
          </a:p>
          <a:p>
            <a:r>
              <a:rPr lang="en-US" sz="900" dirty="0" smtClean="0"/>
              <a:t>City of Williamsburg</a:t>
            </a:r>
          </a:p>
          <a:p>
            <a:r>
              <a:rPr lang="en-US" sz="900" dirty="0" smtClean="0"/>
              <a:t>City of Williamsburg – Fire Dept (2)</a:t>
            </a:r>
          </a:p>
          <a:p>
            <a:r>
              <a:rPr lang="en-US" sz="900" dirty="0" smtClean="0"/>
              <a:t>Civic Leader</a:t>
            </a:r>
          </a:p>
          <a:p>
            <a:r>
              <a:rPr lang="en-US" sz="900" dirty="0" smtClean="0"/>
              <a:t>Colonial Behavioral Health</a:t>
            </a:r>
          </a:p>
          <a:p>
            <a:r>
              <a:rPr lang="en-US" sz="900" dirty="0" smtClean="0"/>
              <a:t>David, Kamp and Frank, LLC</a:t>
            </a:r>
          </a:p>
          <a:p>
            <a:r>
              <a:rPr lang="en-US" sz="900" dirty="0" smtClean="0"/>
              <a:t>Dixon Hughes Goodman </a:t>
            </a:r>
          </a:p>
          <a:p>
            <a:r>
              <a:rPr lang="en-US" sz="900" dirty="0" smtClean="0"/>
              <a:t>Emmanuel Baptist Church / Emmanuel House In.</a:t>
            </a:r>
          </a:p>
          <a:p>
            <a:r>
              <a:rPr lang="en-US" sz="900" dirty="0" smtClean="0"/>
              <a:t>Foodbank of the Virginia Peninsula</a:t>
            </a:r>
          </a:p>
          <a:p>
            <a:r>
              <a:rPr lang="en-US" sz="900" dirty="0" smtClean="0"/>
              <a:t>Greater Williamsburg Chamber and Tourism Alliance</a:t>
            </a:r>
          </a:p>
          <a:p>
            <a:r>
              <a:rPr lang="en-US" sz="900" dirty="0" smtClean="0"/>
              <a:t>Greg Garrett Realty</a:t>
            </a:r>
          </a:p>
          <a:p>
            <a:r>
              <a:rPr lang="en-US" sz="900" dirty="0" smtClean="0"/>
              <a:t>Hampton Department of Human Services</a:t>
            </a:r>
          </a:p>
        </p:txBody>
      </p:sp>
      <p:sp>
        <p:nvSpPr>
          <p:cNvPr id="7" name="Content Placeholder 3"/>
          <p:cNvSpPr>
            <a:spLocks noGrp="1"/>
          </p:cNvSpPr>
          <p:nvPr>
            <p:ph sz="half" idx="1"/>
          </p:nvPr>
        </p:nvSpPr>
        <p:spPr>
          <a:xfrm>
            <a:off x="3048000" y="1417637"/>
            <a:ext cx="2895600" cy="4525963"/>
          </a:xfrm>
        </p:spPr>
        <p:txBody>
          <a:bodyPr>
            <a:noAutofit/>
          </a:bodyPr>
          <a:lstStyle/>
          <a:p>
            <a:r>
              <a:rPr lang="en-US" sz="900" dirty="0" smtClean="0"/>
              <a:t>Hampton Division of Fire &amp; Rescue (2)</a:t>
            </a:r>
          </a:p>
          <a:p>
            <a:r>
              <a:rPr lang="en-US" sz="900" dirty="0" smtClean="0"/>
              <a:t>Hampton HELP, Inc</a:t>
            </a:r>
          </a:p>
          <a:p>
            <a:r>
              <a:rPr lang="en-US" sz="900" dirty="0" smtClean="0"/>
              <a:t>Hampton Police Division</a:t>
            </a:r>
          </a:p>
          <a:p>
            <a:r>
              <a:rPr lang="en-US" sz="900" dirty="0" smtClean="0"/>
              <a:t>Hampton Roads Prostate Health Forum</a:t>
            </a:r>
          </a:p>
          <a:p>
            <a:r>
              <a:rPr lang="en-US" sz="900" dirty="0" smtClean="0"/>
              <a:t>Hidenwood Presbyterian Church</a:t>
            </a:r>
          </a:p>
          <a:p>
            <a:r>
              <a:rPr lang="en-US" sz="900" dirty="0" smtClean="0"/>
              <a:t>Isle of Wight Chamber of Commerce</a:t>
            </a:r>
          </a:p>
          <a:p>
            <a:r>
              <a:rPr lang="en-US" sz="900" dirty="0" smtClean="0"/>
              <a:t>Isle of Wight Social Services</a:t>
            </a:r>
          </a:p>
          <a:p>
            <a:r>
              <a:rPr lang="en-US" sz="900" dirty="0" smtClean="0"/>
              <a:t>James City County Board of Supervisors</a:t>
            </a:r>
          </a:p>
          <a:p>
            <a:r>
              <a:rPr lang="en-US" sz="900" dirty="0" smtClean="0"/>
              <a:t>James City County Community Services / Social Services</a:t>
            </a:r>
          </a:p>
          <a:p>
            <a:r>
              <a:rPr lang="en-US" sz="900" dirty="0" smtClean="0"/>
              <a:t>James City County Police Department</a:t>
            </a:r>
          </a:p>
          <a:p>
            <a:r>
              <a:rPr lang="en-US" sz="900" dirty="0" smtClean="0"/>
              <a:t>Lackey Free Clinic (6)</a:t>
            </a:r>
          </a:p>
          <a:p>
            <a:r>
              <a:rPr lang="en-US" sz="900" dirty="0" smtClean="0"/>
              <a:t>Monarch Bank</a:t>
            </a:r>
          </a:p>
          <a:p>
            <a:r>
              <a:rPr lang="en-US" sz="900" dirty="0" smtClean="0"/>
              <a:t>Newport News Fire Department (2)</a:t>
            </a:r>
          </a:p>
          <a:p>
            <a:r>
              <a:rPr lang="en-US" sz="900" dirty="0" smtClean="0"/>
              <a:t>Newport News Police Department</a:t>
            </a:r>
          </a:p>
          <a:p>
            <a:r>
              <a:rPr lang="en-US" sz="900" dirty="0" smtClean="0"/>
              <a:t>Newport News Public Schools</a:t>
            </a:r>
          </a:p>
          <a:p>
            <a:r>
              <a:rPr lang="en-US" sz="900" dirty="0" smtClean="0"/>
              <a:t>Newport News Shipbuilders</a:t>
            </a:r>
          </a:p>
          <a:p>
            <a:r>
              <a:rPr lang="en-US" sz="900" dirty="0" smtClean="0"/>
              <a:t>Olde Towne Medical Center</a:t>
            </a:r>
          </a:p>
          <a:p>
            <a:r>
              <a:rPr lang="en-US" sz="900" dirty="0" smtClean="0"/>
              <a:t>PBMAres</a:t>
            </a:r>
          </a:p>
          <a:p>
            <a:r>
              <a:rPr lang="en-US" sz="900" dirty="0" smtClean="0"/>
              <a:t>Peninsula Agency on Aging</a:t>
            </a:r>
          </a:p>
          <a:p>
            <a:r>
              <a:rPr lang="en-US" sz="900" dirty="0" smtClean="0"/>
              <a:t>Peninsula Airport Commission </a:t>
            </a:r>
          </a:p>
          <a:p>
            <a:r>
              <a:rPr lang="en-US" sz="900" dirty="0" smtClean="0"/>
              <a:t>Peninsula Emergency Medical Services</a:t>
            </a:r>
          </a:p>
          <a:p>
            <a:r>
              <a:rPr lang="en-US" sz="900" dirty="0" smtClean="0"/>
              <a:t>Peninsula Fine Arts Center</a:t>
            </a:r>
          </a:p>
          <a:p>
            <a:r>
              <a:rPr lang="en-US" sz="900" dirty="0" smtClean="0"/>
              <a:t>Peninsula Health District</a:t>
            </a:r>
          </a:p>
          <a:p>
            <a:r>
              <a:rPr lang="en-US" sz="900" dirty="0" smtClean="0"/>
              <a:t>Poquoson City Schools</a:t>
            </a:r>
          </a:p>
          <a:p>
            <a:r>
              <a:rPr lang="en-US" sz="900" dirty="0" smtClean="0"/>
              <a:t>Project CARE of the Greater Virginia Peninsula</a:t>
            </a:r>
          </a:p>
          <a:p>
            <a:endParaRPr lang="en-US" sz="900" dirty="0" smtClean="0"/>
          </a:p>
        </p:txBody>
      </p:sp>
      <p:sp>
        <p:nvSpPr>
          <p:cNvPr id="8" name="Content Placeholder 3"/>
          <p:cNvSpPr>
            <a:spLocks noGrp="1"/>
          </p:cNvSpPr>
          <p:nvPr>
            <p:ph sz="half" idx="1"/>
          </p:nvPr>
        </p:nvSpPr>
        <p:spPr>
          <a:xfrm>
            <a:off x="6019800" y="1417637"/>
            <a:ext cx="3048000" cy="4525963"/>
          </a:xfrm>
        </p:spPr>
        <p:txBody>
          <a:bodyPr>
            <a:noAutofit/>
          </a:bodyPr>
          <a:lstStyle/>
          <a:p>
            <a:r>
              <a:rPr lang="en-US" sz="900" dirty="0" smtClean="0"/>
              <a:t>RAMPS Across America, Inc</a:t>
            </a:r>
          </a:p>
          <a:p>
            <a:r>
              <a:rPr lang="en-US" sz="900" dirty="0" smtClean="0"/>
              <a:t>Riverside Family Medicine Residency</a:t>
            </a:r>
          </a:p>
          <a:p>
            <a:r>
              <a:rPr lang="en-US" sz="900" dirty="0" smtClean="0"/>
              <a:t>Riverside Health System Foundation</a:t>
            </a:r>
          </a:p>
          <a:p>
            <a:r>
              <a:rPr lang="en-US" sz="900" dirty="0" smtClean="0"/>
              <a:t>Riverside Life Long Health Division</a:t>
            </a:r>
          </a:p>
          <a:p>
            <a:r>
              <a:rPr lang="en-US" sz="900" dirty="0" smtClean="0"/>
              <a:t>Riverside Regional Medical Center</a:t>
            </a:r>
          </a:p>
          <a:p>
            <a:r>
              <a:rPr lang="en-US" sz="900" dirty="0" smtClean="0"/>
              <a:t>Riverside Wellness and Fitness Center (2)</a:t>
            </a:r>
          </a:p>
          <a:p>
            <a:r>
              <a:rPr lang="en-US" sz="900" dirty="0" smtClean="0"/>
              <a:t>Surry Area Free Clinic</a:t>
            </a:r>
          </a:p>
          <a:p>
            <a:r>
              <a:rPr lang="en-US" sz="900" dirty="0" smtClean="0"/>
              <a:t>Surry Chamber of Commerce / School Board</a:t>
            </a:r>
          </a:p>
          <a:p>
            <a:r>
              <a:rPr lang="en-US" sz="900" dirty="0" smtClean="0"/>
              <a:t>The Arc of the Virginia Peninsula</a:t>
            </a:r>
          </a:p>
          <a:p>
            <a:r>
              <a:rPr lang="en-US" sz="900" dirty="0" smtClean="0"/>
              <a:t>The Colonial Williamsburg Foundation</a:t>
            </a:r>
          </a:p>
          <a:p>
            <a:r>
              <a:rPr lang="en-US" sz="900" dirty="0" smtClean="0"/>
              <a:t>The Community Free Clinic of Newport News</a:t>
            </a:r>
          </a:p>
          <a:p>
            <a:r>
              <a:rPr lang="en-US" sz="900" dirty="0" smtClean="0"/>
              <a:t>The Mariners Museum</a:t>
            </a:r>
          </a:p>
          <a:p>
            <a:r>
              <a:rPr lang="en-US" sz="900" dirty="0" smtClean="0"/>
              <a:t>Virginia Peninsula Chamber if Commerce</a:t>
            </a:r>
          </a:p>
          <a:p>
            <a:r>
              <a:rPr lang="en-US" sz="900" dirty="0" smtClean="0"/>
              <a:t>Walsingham Academy</a:t>
            </a:r>
          </a:p>
          <a:p>
            <a:r>
              <a:rPr lang="en-US" sz="900" dirty="0" smtClean="0"/>
              <a:t>West Point Public Schools</a:t>
            </a:r>
          </a:p>
          <a:p>
            <a:r>
              <a:rPr lang="en-US" sz="900" dirty="0" smtClean="0"/>
              <a:t>West Point Public Schools – Middle School</a:t>
            </a:r>
          </a:p>
          <a:p>
            <a:r>
              <a:rPr lang="en-US" sz="900" dirty="0" smtClean="0"/>
              <a:t>Williamsburg Christian Academy</a:t>
            </a:r>
          </a:p>
          <a:p>
            <a:r>
              <a:rPr lang="en-US" sz="900" dirty="0" smtClean="0"/>
              <a:t>Williamsburg Community Chapel</a:t>
            </a:r>
          </a:p>
          <a:p>
            <a:r>
              <a:rPr lang="en-US" sz="900" dirty="0" smtClean="0"/>
              <a:t>Williamsburg Community Foundation</a:t>
            </a:r>
          </a:p>
          <a:p>
            <a:r>
              <a:rPr lang="en-US" sz="900" dirty="0" smtClean="0"/>
              <a:t>Williamsburg Community Health Foundation</a:t>
            </a:r>
          </a:p>
          <a:p>
            <a:r>
              <a:rPr lang="en-US" sz="900" dirty="0" smtClean="0"/>
              <a:t>Williamsburg Landing</a:t>
            </a:r>
          </a:p>
          <a:p>
            <a:r>
              <a:rPr lang="en-US" sz="900" dirty="0" smtClean="0"/>
              <a:t>Williamsburg / James City County Schools</a:t>
            </a:r>
          </a:p>
          <a:p>
            <a:r>
              <a:rPr lang="en-US" sz="900" dirty="0" smtClean="0"/>
              <a:t>York – Poquoson Social Services</a:t>
            </a:r>
          </a:p>
          <a:p>
            <a:r>
              <a:rPr lang="en-US" sz="900" i="1" dirty="0" smtClean="0"/>
              <a:t>Unknown Organization</a:t>
            </a:r>
          </a:p>
          <a:p>
            <a:endParaRPr lang="en-US" sz="9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228600"/>
            <a:ext cx="9144000" cy="1143000"/>
          </a:xfrm>
        </p:spPr>
        <p:txBody>
          <a:bodyPr>
            <a:normAutofit fontScale="90000"/>
          </a:bodyPr>
          <a:lstStyle/>
          <a:p>
            <a:r>
              <a:rPr lang="en-US" dirty="0" smtClean="0"/>
              <a:t>Important Community Health Concerns Identified by Survey Respondents</a:t>
            </a:r>
            <a:endParaRPr lang="en-US" dirty="0"/>
          </a:p>
        </p:txBody>
      </p:sp>
      <p:graphicFrame>
        <p:nvGraphicFramePr>
          <p:cNvPr id="7" name="Content Placeholder 6"/>
          <p:cNvGraphicFramePr>
            <a:graphicFrameLocks noGrp="1"/>
          </p:cNvGraphicFramePr>
          <p:nvPr>
            <p:ph idx="1"/>
          </p:nvPr>
        </p:nvGraphicFramePr>
        <p:xfrm>
          <a:off x="533400" y="1600200"/>
          <a:ext cx="8153400" cy="4267200"/>
        </p:xfrm>
        <a:graphic>
          <a:graphicData uri="http://schemas.openxmlformats.org/drawingml/2006/chart">
            <c:chart xmlns:c="http://schemas.openxmlformats.org/drawingml/2006/chart" xmlns:r="http://schemas.openxmlformats.org/officeDocument/2006/relationships" r:id="rId2"/>
          </a:graphicData>
        </a:graphic>
      </p:graphicFrame>
      <p:sp>
        <p:nvSpPr>
          <p:cNvPr id="9" name="Footer Placeholder 8"/>
          <p:cNvSpPr>
            <a:spLocks noGrp="1"/>
          </p:cNvSpPr>
          <p:nvPr>
            <p:ph type="ftr" sz="quarter" idx="11"/>
          </p:nvPr>
        </p:nvSpPr>
        <p:spPr>
          <a:xfrm>
            <a:off x="5486400" y="6477000"/>
            <a:ext cx="3886200" cy="288925"/>
          </a:xfrm>
        </p:spPr>
        <p:txBody>
          <a:bodyPr/>
          <a:lstStyle/>
          <a:p>
            <a:endParaRPr lang="en-US" dirty="0"/>
          </a:p>
        </p:txBody>
      </p:sp>
      <p:sp>
        <p:nvSpPr>
          <p:cNvPr id="6" name="Oval 5"/>
          <p:cNvSpPr/>
          <p:nvPr/>
        </p:nvSpPr>
        <p:spPr>
          <a:xfrm>
            <a:off x="1143000" y="1447800"/>
            <a:ext cx="1981200" cy="30480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ounded Rectangular Callout 7"/>
          <p:cNvSpPr/>
          <p:nvPr/>
        </p:nvSpPr>
        <p:spPr>
          <a:xfrm>
            <a:off x="5867400" y="1447800"/>
            <a:ext cx="2362200" cy="1447800"/>
          </a:xfrm>
          <a:prstGeom prst="wedgeRoundRectCallout">
            <a:avLst>
              <a:gd name="adj1" fmla="val -172651"/>
              <a:gd name="adj2" fmla="val -5088"/>
              <a:gd name="adj3" fmla="val 16667"/>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u="sng" dirty="0" smtClean="0"/>
              <a:t>Top Health Concerns Identified</a:t>
            </a:r>
            <a:r>
              <a:rPr lang="en-US" sz="1000" dirty="0" smtClean="0"/>
              <a:t>:</a:t>
            </a:r>
          </a:p>
          <a:p>
            <a:pPr marL="342900" indent="-342900">
              <a:buAutoNum type="arabicPeriod"/>
            </a:pPr>
            <a:r>
              <a:rPr lang="en-US" sz="1000" dirty="0" smtClean="0"/>
              <a:t>High Blood Pressure</a:t>
            </a:r>
          </a:p>
          <a:p>
            <a:pPr marL="342900" indent="-342900">
              <a:buAutoNum type="arabicPeriod"/>
            </a:pPr>
            <a:r>
              <a:rPr lang="en-US" sz="1000" dirty="0" smtClean="0"/>
              <a:t>Adult Obesity</a:t>
            </a:r>
          </a:p>
          <a:p>
            <a:pPr marL="342900" indent="-342900">
              <a:buAutoNum type="arabicPeriod"/>
            </a:pPr>
            <a:r>
              <a:rPr lang="en-US" sz="1000" dirty="0" smtClean="0"/>
              <a:t>Cancer</a:t>
            </a:r>
          </a:p>
          <a:p>
            <a:pPr marL="342900" indent="-342900">
              <a:buAutoNum type="arabicPeriod"/>
            </a:pPr>
            <a:r>
              <a:rPr lang="en-US" sz="1000" dirty="0" smtClean="0"/>
              <a:t>Heart Disease &amp; Stroke</a:t>
            </a:r>
          </a:p>
          <a:p>
            <a:pPr marL="342900" indent="-342900">
              <a:buAutoNum type="arabicPeriod"/>
            </a:pPr>
            <a:r>
              <a:rPr lang="en-US" sz="1000" dirty="0" smtClean="0"/>
              <a:t>Diabetes</a:t>
            </a:r>
          </a:p>
          <a:p>
            <a:pPr marL="342900" indent="-342900">
              <a:buAutoNum type="arabicPeriod"/>
            </a:pPr>
            <a:r>
              <a:rPr lang="en-US" sz="1000" dirty="0" smtClean="0"/>
              <a:t>Mental Health Conditions</a:t>
            </a:r>
          </a:p>
          <a:p>
            <a:pPr marL="342900" indent="-342900">
              <a:buAutoNum type="arabicPeriod"/>
            </a:pPr>
            <a:r>
              <a:rPr lang="en-US" sz="1000" dirty="0" smtClean="0"/>
              <a:t>Substance Abuse – Illegal Drugs</a:t>
            </a:r>
            <a:endParaRPr lang="en-US" sz="1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Important Community Service Gaps Identified by Survey Respondents</a:t>
            </a:r>
            <a:endParaRPr lang="en-US" dirty="0"/>
          </a:p>
        </p:txBody>
      </p:sp>
      <p:graphicFrame>
        <p:nvGraphicFramePr>
          <p:cNvPr id="7" name="Content Placeholder 6"/>
          <p:cNvGraphicFramePr>
            <a:graphicFrameLocks noGrp="1"/>
          </p:cNvGraphicFramePr>
          <p:nvPr>
            <p:ph idx="1"/>
          </p:nvPr>
        </p:nvGraphicFramePr>
        <p:xfrm>
          <a:off x="457200" y="1600200"/>
          <a:ext cx="82296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9" name="Footer Placeholder 8"/>
          <p:cNvSpPr>
            <a:spLocks noGrp="1"/>
          </p:cNvSpPr>
          <p:nvPr>
            <p:ph type="ftr" sz="quarter" idx="11"/>
          </p:nvPr>
        </p:nvSpPr>
        <p:spPr>
          <a:xfrm>
            <a:off x="5638800" y="6629400"/>
            <a:ext cx="3886200" cy="288925"/>
          </a:xfrm>
        </p:spPr>
        <p:txBody>
          <a:bodyPr/>
          <a:lstStyle/>
          <a:p>
            <a:r>
              <a:rPr lang="en-US" dirty="0" smtClean="0"/>
              <a:t>81 of 83 respondents answered this question</a:t>
            </a:r>
            <a:endParaRPr lang="en-US" dirty="0"/>
          </a:p>
        </p:txBody>
      </p:sp>
      <p:sp>
        <p:nvSpPr>
          <p:cNvPr id="8" name="Rounded Rectangular Callout 7"/>
          <p:cNvSpPr/>
          <p:nvPr/>
        </p:nvSpPr>
        <p:spPr>
          <a:xfrm>
            <a:off x="6172200" y="1524000"/>
            <a:ext cx="2667000" cy="1447800"/>
          </a:xfrm>
          <a:prstGeom prst="wedgeRoundRectCallout">
            <a:avLst>
              <a:gd name="adj1" fmla="val -187991"/>
              <a:gd name="adj2" fmla="val -18621"/>
              <a:gd name="adj3" fmla="val 16667"/>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u="sng" dirty="0" smtClean="0"/>
              <a:t>Top Service Gaps Identified</a:t>
            </a:r>
            <a:r>
              <a:rPr lang="en-US" sz="1000" dirty="0" smtClean="0"/>
              <a:t>:</a:t>
            </a:r>
          </a:p>
          <a:p>
            <a:pPr marL="342900" indent="-342900">
              <a:buAutoNum type="arabicPeriod"/>
            </a:pPr>
            <a:r>
              <a:rPr lang="en-US" sz="1000" dirty="0" smtClean="0"/>
              <a:t>Aging Services (Health Care related)</a:t>
            </a:r>
          </a:p>
          <a:p>
            <a:pPr marL="342900" indent="-342900">
              <a:buAutoNum type="arabicPeriod"/>
            </a:pPr>
            <a:r>
              <a:rPr lang="en-US" sz="1000" dirty="0" smtClean="0"/>
              <a:t>Community Services for the Elderly (Meals, Transportation, etc)</a:t>
            </a:r>
          </a:p>
          <a:p>
            <a:pPr marL="342900" indent="-342900">
              <a:buAutoNum type="arabicPeriod"/>
            </a:pPr>
            <a:r>
              <a:rPr lang="en-US" sz="1000" dirty="0" smtClean="0"/>
              <a:t>Behavioral Health Services</a:t>
            </a:r>
          </a:p>
          <a:p>
            <a:pPr marL="342900" indent="-342900">
              <a:buAutoNum type="arabicPeriod"/>
            </a:pPr>
            <a:r>
              <a:rPr lang="en-US" sz="1000" dirty="0" smtClean="0"/>
              <a:t>Homeless Services</a:t>
            </a:r>
          </a:p>
          <a:p>
            <a:pPr marL="342900" indent="-342900">
              <a:buAutoNum type="arabicPeriod"/>
            </a:pPr>
            <a:r>
              <a:rPr lang="en-US" sz="1000" dirty="0" smtClean="0"/>
              <a:t>Adult Day Care Services</a:t>
            </a:r>
          </a:p>
          <a:p>
            <a:pPr marL="342900" indent="-342900">
              <a:buAutoNum type="arabicPeriod"/>
            </a:pPr>
            <a:r>
              <a:rPr lang="en-US" sz="1000" dirty="0" smtClean="0"/>
              <a:t>Dental Care / Oral Health</a:t>
            </a:r>
          </a:p>
          <a:p>
            <a:pPr marL="342900" indent="-342900">
              <a:buAutoNum type="arabicPeriod"/>
            </a:pPr>
            <a:r>
              <a:rPr lang="en-US" sz="1000" dirty="0" smtClean="0"/>
              <a:t>Health Care Coverage</a:t>
            </a:r>
            <a:endParaRPr lang="en-US" sz="1000" dirty="0"/>
          </a:p>
        </p:txBody>
      </p:sp>
      <p:sp>
        <p:nvSpPr>
          <p:cNvPr id="10" name="Oval 9"/>
          <p:cNvSpPr/>
          <p:nvPr/>
        </p:nvSpPr>
        <p:spPr>
          <a:xfrm>
            <a:off x="1143000" y="1447800"/>
            <a:ext cx="1524000" cy="30480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Plan Recommendations</a:t>
            </a:r>
            <a:endParaRPr lang="en-US" dirty="0"/>
          </a:p>
        </p:txBody>
      </p:sp>
      <p:sp>
        <p:nvSpPr>
          <p:cNvPr id="3" name="Content Placeholder 2"/>
          <p:cNvSpPr>
            <a:spLocks noGrp="1"/>
          </p:cNvSpPr>
          <p:nvPr>
            <p:ph idx="1"/>
          </p:nvPr>
        </p:nvSpPr>
        <p:spPr>
          <a:xfrm>
            <a:off x="457200" y="1295400"/>
            <a:ext cx="8229600" cy="4525963"/>
          </a:xfrm>
        </p:spPr>
        <p:txBody>
          <a:bodyPr>
            <a:normAutofit/>
          </a:bodyPr>
          <a:lstStyle/>
          <a:p>
            <a:pPr>
              <a:buNone/>
            </a:pPr>
            <a:r>
              <a:rPr lang="en-US" sz="2800" dirty="0" smtClean="0"/>
              <a:t>There are three “buckets” of recommendations:</a:t>
            </a:r>
          </a:p>
          <a:p>
            <a:pPr marL="514350" indent="-514350">
              <a:buFont typeface="+mj-lt"/>
              <a:buAutoNum type="arabicPeriod"/>
            </a:pPr>
            <a:r>
              <a:rPr lang="en-US" sz="2800" dirty="0" smtClean="0"/>
              <a:t>Those action items that are the full responsibility of Riverside Health System (RHS).</a:t>
            </a:r>
          </a:p>
          <a:p>
            <a:pPr marL="514350" indent="-514350">
              <a:buFont typeface="+mj-lt"/>
              <a:buAutoNum type="arabicPeriod"/>
            </a:pPr>
            <a:r>
              <a:rPr lang="en-US" sz="2800" dirty="0" smtClean="0"/>
              <a:t>Those action items that are solved through collaborative relationships with community and not necessarily led by RHS.</a:t>
            </a:r>
          </a:p>
          <a:p>
            <a:pPr marL="514350" indent="-514350">
              <a:buFont typeface="+mj-lt"/>
              <a:buAutoNum type="arabicPeriod"/>
            </a:pPr>
            <a:r>
              <a:rPr lang="en-US" sz="2800" dirty="0" smtClean="0"/>
              <a:t>Those action items that are resolved in community without the involvement of RHS.</a:t>
            </a:r>
            <a:endParaRPr lang="en-US"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785</TotalTime>
  <Words>1575</Words>
  <Application>Microsoft Office PowerPoint</Application>
  <PresentationFormat>On-screen Show (4:3)</PresentationFormat>
  <Paragraphs>252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Peninsula / Williamsburg Community Needs Assessment</vt:lpstr>
      <vt:lpstr>Four New IRS Requirements for Charitable 501(c)(3) Hospitals With The Affordable Care Act (ACA)</vt:lpstr>
      <vt:lpstr>CHNA Benefits</vt:lpstr>
      <vt:lpstr>Who and How…</vt:lpstr>
      <vt:lpstr>Community Insight Profile</vt:lpstr>
      <vt:lpstr>Organizational Affiliations of  Survey Respondents</vt:lpstr>
      <vt:lpstr>Important Community Health Concerns Identified by Survey Respondents</vt:lpstr>
      <vt:lpstr>Important Community Service Gaps Identified by Survey Respondents</vt:lpstr>
      <vt:lpstr>Action Plan Recommendations</vt:lpstr>
      <vt:lpstr>Developing the Action Plan</vt:lpstr>
      <vt:lpstr>Slide 11</vt:lpstr>
      <vt:lpstr>The Action Plan</vt:lpstr>
      <vt:lpstr>The Action Plan</vt:lpstr>
      <vt:lpstr>The Action Plan</vt:lpstr>
      <vt:lpstr>The Action Plan</vt:lpstr>
      <vt:lpstr>Slide 16</vt:lpstr>
    </vt:vector>
  </TitlesOfParts>
  <Company>Riverside Health System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Eastern Shore Community Needs Assessment</dc:title>
  <dc:creator>schmidtc</dc:creator>
  <cp:lastModifiedBy>schmidtc</cp:lastModifiedBy>
  <cp:revision>117</cp:revision>
  <dcterms:created xsi:type="dcterms:W3CDTF">2012-12-20T18:28:36Z</dcterms:created>
  <dcterms:modified xsi:type="dcterms:W3CDTF">2013-12-13T19:26:25Z</dcterms:modified>
</cp:coreProperties>
</file>