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9" r:id="rId3"/>
    <p:sldId id="273" r:id="rId4"/>
    <p:sldId id="280" r:id="rId5"/>
    <p:sldId id="281" r:id="rId6"/>
    <p:sldId id="279" r:id="rId7"/>
    <p:sldId id="264" r:id="rId8"/>
    <p:sldId id="265" r:id="rId9"/>
    <p:sldId id="274" r:id="rId10"/>
    <p:sldId id="275" r:id="rId11"/>
    <p:sldId id="276" r:id="rId12"/>
    <p:sldId id="277" r:id="rId13"/>
    <p:sldId id="266" r:id="rId1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8" autoAdjust="0"/>
    <p:restoredTop sz="94660"/>
  </p:normalViewPr>
  <p:slideViewPr>
    <p:cSldViewPr snapToGrid="0">
      <p:cViewPr varScale="1">
        <p:scale>
          <a:sx n="66" d="100"/>
          <a:sy n="66" d="100"/>
        </p:scale>
        <p:origin x="11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77300"/>
            <a:ext cx="6858000" cy="1505238"/>
          </a:xfrm>
        </p:spPr>
        <p:txBody>
          <a:bodyPr/>
          <a:lstStyle>
            <a:lvl1pPr marL="0" indent="0" algn="ctr">
              <a:buNone/>
              <a:defRPr sz="2400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686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07EC2BC-73B3-4B12-AFA4-BEDFADB1FE80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CB65B8-3482-40B7-922B-73C39B80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5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07EC2BC-73B3-4B12-AFA4-BEDFADB1FE80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CB65B8-3482-40B7-922B-73C39B80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43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62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07EC2BC-73B3-4B12-AFA4-BEDFADB1FE80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CB65B8-3482-40B7-922B-73C39B8024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293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07EC2BC-73B3-4B12-AFA4-BEDFADB1FE80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CB65B8-3482-40B7-922B-73C39B80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42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07EC2BC-73B3-4B12-AFA4-BEDFADB1FE80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CB65B8-3482-40B7-922B-73C39B80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1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07EC2BC-73B3-4B12-AFA4-BEDFADB1FE80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CB65B8-3482-40B7-922B-73C39B80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57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07EC2BC-73B3-4B12-AFA4-BEDFADB1FE80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CB65B8-3482-40B7-922B-73C39B80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2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07EC2BC-73B3-4B12-AFA4-BEDFADB1FE80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CB65B8-3482-40B7-922B-73C39B8024A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7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07EC2BC-73B3-4B12-AFA4-BEDFADB1FE80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CB65B8-3482-40B7-922B-73C39B80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07EC2BC-73B3-4B12-AFA4-BEDFADB1FE80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CB65B8-3482-40B7-922B-73C39B802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0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058"/>
            <a:ext cx="7886700" cy="3699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9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1703" y="2711668"/>
            <a:ext cx="8360863" cy="2128345"/>
          </a:xfrm>
        </p:spPr>
        <p:txBody>
          <a:bodyPr>
            <a:normAutofit fontScale="90000"/>
          </a:bodyPr>
          <a:lstStyle/>
          <a:p>
            <a:pPr algn="r"/>
            <a:r>
              <a:rPr lang="en-US" sz="3600" dirty="0" smtClean="0">
                <a:solidFill>
                  <a:srgbClr val="006666"/>
                </a:solidFill>
              </a:rPr>
              <a:t/>
            </a:r>
            <a:br>
              <a:rPr lang="en-US" sz="3600" dirty="0" smtClean="0">
                <a:solidFill>
                  <a:srgbClr val="006666"/>
                </a:solidFill>
              </a:rPr>
            </a:br>
            <a:r>
              <a:rPr lang="en-US" sz="3600" dirty="0" smtClean="0">
                <a:solidFill>
                  <a:srgbClr val="006666"/>
                </a:solidFill>
              </a:rPr>
              <a:t>Middle </a:t>
            </a:r>
            <a:r>
              <a:rPr lang="en-US" sz="3600" dirty="0">
                <a:solidFill>
                  <a:srgbClr val="006666"/>
                </a:solidFill>
              </a:rPr>
              <a:t>Peninsula </a:t>
            </a:r>
            <a:br>
              <a:rPr lang="en-US" sz="3600" dirty="0">
                <a:solidFill>
                  <a:srgbClr val="006666"/>
                </a:solidFill>
              </a:rPr>
            </a:br>
            <a:r>
              <a:rPr lang="en-US" sz="3600" dirty="0" smtClean="0">
                <a:solidFill>
                  <a:srgbClr val="006666"/>
                </a:solidFill>
              </a:rPr>
              <a:t>2013 Community </a:t>
            </a:r>
            <a:r>
              <a:rPr lang="en-US" sz="3600" dirty="0">
                <a:solidFill>
                  <a:srgbClr val="006666"/>
                </a:solidFill>
              </a:rPr>
              <a:t>Health Needs Assessment Action Plan</a:t>
            </a:r>
            <a:br>
              <a:rPr lang="en-US" sz="3600" dirty="0">
                <a:solidFill>
                  <a:srgbClr val="006666"/>
                </a:solidFill>
              </a:rPr>
            </a:br>
            <a:r>
              <a:rPr lang="en-US" sz="3600" dirty="0" smtClean="0">
                <a:solidFill>
                  <a:srgbClr val="006666"/>
                </a:solidFill>
              </a:rPr>
              <a:t/>
            </a:r>
            <a:br>
              <a:rPr lang="en-US" sz="3600" dirty="0" smtClean="0">
                <a:solidFill>
                  <a:srgbClr val="006666"/>
                </a:solidFill>
              </a:rPr>
            </a:br>
            <a:endParaRPr lang="en-US" sz="2700" dirty="0">
              <a:solidFill>
                <a:srgbClr val="00666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39" y="625254"/>
            <a:ext cx="2639972" cy="87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97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05" y="235669"/>
            <a:ext cx="8275162" cy="67873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The Action Plan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204" y="867103"/>
            <a:ext cx="8265736" cy="3909849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800" b="1" i="1" dirty="0" smtClean="0">
                <a:solidFill>
                  <a:srgbClr val="C00000"/>
                </a:solidFill>
              </a:rPr>
              <a:t>Resource Collaboration, continued…</a:t>
            </a:r>
            <a:endParaRPr lang="en-US" b="1" i="1" dirty="0">
              <a:solidFill>
                <a:srgbClr val="C00000"/>
              </a:solidFill>
            </a:endParaRPr>
          </a:p>
          <a:p>
            <a:pPr marL="879475" lvl="1" indent="-422275" algn="l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200" dirty="0" smtClean="0">
                <a:solidFill>
                  <a:srgbClr val="006666"/>
                </a:solidFill>
                <a:latin typeface="Trebuchet MS" pitchFamily="34" charset="0"/>
              </a:rPr>
              <a:t>Increase </a:t>
            </a:r>
            <a:r>
              <a:rPr lang="en-US" sz="2200" dirty="0">
                <a:solidFill>
                  <a:srgbClr val="006666"/>
                </a:solidFill>
                <a:latin typeface="Trebuchet MS" pitchFamily="34" charset="0"/>
              </a:rPr>
              <a:t>awareness of and improve outcomes of Transitions of Care Coaches and SHIP </a:t>
            </a:r>
            <a:r>
              <a:rPr lang="en-US" sz="2200" dirty="0" smtClean="0">
                <a:solidFill>
                  <a:srgbClr val="006666"/>
                </a:solidFill>
                <a:latin typeface="Trebuchet MS" pitchFamily="34" charset="0"/>
              </a:rPr>
              <a:t>Counselors through Care </a:t>
            </a:r>
            <a:r>
              <a:rPr lang="en-US" sz="2200" dirty="0">
                <a:solidFill>
                  <a:srgbClr val="006666"/>
                </a:solidFill>
                <a:latin typeface="Trebuchet MS" pitchFamily="34" charset="0"/>
              </a:rPr>
              <a:t>Coordination Network – Bay </a:t>
            </a:r>
            <a:r>
              <a:rPr lang="en-US" sz="2200" dirty="0" smtClean="0">
                <a:solidFill>
                  <a:srgbClr val="006666"/>
                </a:solidFill>
                <a:latin typeface="Trebuchet MS" pitchFamily="34" charset="0"/>
              </a:rPr>
              <a:t>Aging/RHS and SHIP/VICAP </a:t>
            </a:r>
            <a:r>
              <a:rPr lang="en-US" sz="2200" dirty="0">
                <a:solidFill>
                  <a:srgbClr val="006666"/>
                </a:solidFill>
                <a:latin typeface="Trebuchet MS" pitchFamily="34" charset="0"/>
              </a:rPr>
              <a:t>Counselors – Bay Aging/Medicare </a:t>
            </a:r>
            <a:endParaRPr lang="en-US" sz="2000" b="1" dirty="0">
              <a:latin typeface="Trebuchet MS" pitchFamily="34" charset="0"/>
            </a:endParaRPr>
          </a:p>
          <a:p>
            <a:pPr marL="1541463" lvl="4" indent="-342900" algn="l" defTabSz="1260475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Sharing of contact and resource information between RWRH Care Management Team (Steve Beebe lead) and Bay Aging</a:t>
            </a:r>
          </a:p>
          <a:p>
            <a:pPr marL="1541463" lvl="4" indent="-342900" algn="l" defTabSz="1260475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Report out at Care Coordination Network Meeting that referrals to coaches and counselors had increased and that communication lines were open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6840" y="5095188"/>
            <a:ext cx="66688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600" dirty="0"/>
              <a:t>*SHIP (State Health Insurance Assistance Program)</a:t>
            </a:r>
          </a:p>
          <a:p>
            <a:pPr lvl="1"/>
            <a:r>
              <a:rPr lang="en-US" sz="1600" dirty="0"/>
              <a:t>**VICAP (Virginia Insurance Counseling and Assistance Program)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3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05" y="235669"/>
            <a:ext cx="8275162" cy="67873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The Action Plan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204" y="867103"/>
            <a:ext cx="8265736" cy="5089859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00000"/>
              </a:lnSpc>
            </a:pPr>
            <a:r>
              <a:rPr lang="en-US" sz="3300" b="1" i="1" dirty="0">
                <a:solidFill>
                  <a:srgbClr val="C00000"/>
                </a:solidFill>
              </a:rPr>
              <a:t>Alzheimer’s/ Dementia </a:t>
            </a:r>
            <a:endParaRPr lang="en-US" sz="3300" b="1" i="1" dirty="0" smtClean="0">
              <a:solidFill>
                <a:srgbClr val="C00000"/>
              </a:solidFill>
            </a:endParaRPr>
          </a:p>
          <a:p>
            <a:pPr marL="911225" indent="-454025" algn="l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2600" dirty="0" smtClean="0">
                <a:solidFill>
                  <a:srgbClr val="006666"/>
                </a:solidFill>
              </a:rPr>
              <a:t>Initiate patient process to better manage Alzheimer’s and Dementia patients</a:t>
            </a:r>
          </a:p>
          <a:p>
            <a:pPr marL="1368425" lvl="1" indent="-454025" algn="l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400" b="1" dirty="0" smtClean="0">
                <a:latin typeface="Trebuchet MS" pitchFamily="34" charset="0"/>
              </a:rPr>
              <a:t>Develop </a:t>
            </a:r>
            <a:r>
              <a:rPr lang="en-US" sz="2400" b="1" dirty="0">
                <a:latin typeface="Trebuchet MS" pitchFamily="34" charset="0"/>
              </a:rPr>
              <a:t>training and education materials to support the </a:t>
            </a:r>
            <a:r>
              <a:rPr lang="en-US" sz="2400" b="1" dirty="0" smtClean="0">
                <a:latin typeface="Trebuchet MS" pitchFamily="34" charset="0"/>
              </a:rPr>
              <a:t>plan Train </a:t>
            </a:r>
            <a:r>
              <a:rPr lang="en-US" sz="2400" b="1" dirty="0">
                <a:latin typeface="Trebuchet MS" pitchFamily="34" charset="0"/>
              </a:rPr>
              <a:t>EMS, Law Enforcement, Providers, Support </a:t>
            </a:r>
            <a:r>
              <a:rPr lang="en-US" sz="2400" b="1" dirty="0" smtClean="0">
                <a:latin typeface="Trebuchet MS" pitchFamily="34" charset="0"/>
              </a:rPr>
              <a:t>Groups (</a:t>
            </a:r>
            <a:r>
              <a:rPr lang="en-US" sz="2400" dirty="0" smtClean="0">
                <a:latin typeface="Trebuchet MS" pitchFamily="34" charset="0"/>
              </a:rPr>
              <a:t>S.A.L.T. council declined to lead</a:t>
            </a:r>
            <a:r>
              <a:rPr lang="en-US" sz="2400" b="1" dirty="0" smtClean="0">
                <a:latin typeface="Trebuchet MS" pitchFamily="34" charset="0"/>
              </a:rPr>
              <a:t>)</a:t>
            </a:r>
          </a:p>
          <a:p>
            <a:pPr marL="1825625" lvl="2" indent="-390525" algn="l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rebuchet MS" pitchFamily="34" charset="0"/>
              </a:rPr>
              <a:t>Ongoing efforts to educate real time as patients present </a:t>
            </a:r>
          </a:p>
          <a:p>
            <a:pPr marL="1825625" lvl="2" indent="-390525" algn="l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rebuchet MS" pitchFamily="34" charset="0"/>
              </a:rPr>
              <a:t>Preparing for a symposium to be hosted on the Middle Peninsula by Riverside. RWRH Ed Director Kim Harper and team in planning stages for a late summer/early fall date</a:t>
            </a:r>
          </a:p>
          <a:p>
            <a:pPr marL="1368425" lvl="1" indent="-454025" algn="l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400" b="1" dirty="0" smtClean="0">
                <a:latin typeface="Trebuchet MS" pitchFamily="34" charset="0"/>
              </a:rPr>
              <a:t>Enhanced </a:t>
            </a:r>
            <a:r>
              <a:rPr lang="en-US" sz="2400" b="1" dirty="0">
                <a:latin typeface="Trebuchet MS" pitchFamily="34" charset="0"/>
              </a:rPr>
              <a:t>communication and navigation of services </a:t>
            </a:r>
            <a:r>
              <a:rPr lang="en-US" sz="2400" b="1" dirty="0" smtClean="0">
                <a:latin typeface="Trebuchet MS" pitchFamily="34" charset="0"/>
              </a:rPr>
              <a:t>offered</a:t>
            </a:r>
          </a:p>
          <a:p>
            <a:pPr marL="1825625" lvl="2" indent="-454025" algn="l">
              <a:lnSpc>
                <a:spcPct val="100000"/>
              </a:lnSpc>
              <a:buFont typeface="Wingdings" pitchFamily="2" charset="2"/>
              <a:buChar char="ü"/>
            </a:pPr>
            <a:endParaRPr lang="en-US" sz="2400" dirty="0" smtClean="0">
              <a:latin typeface="Trebuchet MS" pitchFamily="34" charset="0"/>
            </a:endParaRPr>
          </a:p>
          <a:p>
            <a:pPr marL="1368425" lvl="1" indent="-454025" algn="l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400" b="1" dirty="0" smtClean="0">
                <a:latin typeface="Trebuchet MS" pitchFamily="34" charset="0"/>
              </a:rPr>
              <a:t>Identify </a:t>
            </a:r>
            <a:r>
              <a:rPr lang="en-US" sz="2400" b="1" dirty="0">
                <a:latin typeface="Trebuchet MS" pitchFamily="34" charset="0"/>
              </a:rPr>
              <a:t>best practice opportunities to apply to </a:t>
            </a:r>
            <a:r>
              <a:rPr lang="en-US" sz="2400" b="1" dirty="0" smtClean="0">
                <a:latin typeface="Trebuchet MS" pitchFamily="34" charset="0"/>
              </a:rPr>
              <a:t>         other </a:t>
            </a:r>
            <a:r>
              <a:rPr lang="en-US" sz="2400" b="1" dirty="0">
                <a:latin typeface="Trebuchet MS" pitchFamily="34" charset="0"/>
              </a:rPr>
              <a:t>chronic </a:t>
            </a:r>
            <a:r>
              <a:rPr lang="en-US" sz="2400" b="1" dirty="0" smtClean="0">
                <a:latin typeface="Trebuchet MS" pitchFamily="34" charset="0"/>
              </a:rPr>
              <a:t>conditions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21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05" y="235669"/>
            <a:ext cx="8275162" cy="67873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The Action Plan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204" y="867103"/>
            <a:ext cx="8265736" cy="5089859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sz="2800" b="1" i="1" dirty="0" smtClean="0">
                <a:solidFill>
                  <a:srgbClr val="C00000"/>
                </a:solidFill>
              </a:rPr>
              <a:t>Health Literacy</a:t>
            </a:r>
          </a:p>
          <a:p>
            <a:pPr marL="911225" indent="-454025" algn="l">
              <a:lnSpc>
                <a:spcPct val="100000"/>
              </a:lnSpc>
              <a:buFont typeface="Wingdings" pitchFamily="2" charset="2"/>
              <a:buChar char="q"/>
            </a:pPr>
            <a:r>
              <a:rPr lang="en-US" sz="2200" dirty="0" smtClean="0">
                <a:solidFill>
                  <a:srgbClr val="006666"/>
                </a:solidFill>
              </a:rPr>
              <a:t>RWRH and Three Rivers will collaborate</a:t>
            </a:r>
          </a:p>
          <a:p>
            <a:pPr marL="1368425" lvl="1" indent="-454025" algn="l">
              <a:lnSpc>
                <a:spcPct val="100000"/>
              </a:lnSpc>
              <a:buFont typeface="Wingdings" pitchFamily="2" charset="2"/>
              <a:buChar char="§"/>
            </a:pPr>
            <a:r>
              <a:rPr lang="en-US" b="1" dirty="0" smtClean="0">
                <a:latin typeface="Trebuchet MS" pitchFamily="34" charset="0"/>
              </a:rPr>
              <a:t>Identify patients with low health literacy to improve access and navigation of services</a:t>
            </a:r>
          </a:p>
          <a:p>
            <a:pPr marL="1825625" lvl="2" indent="-454025" algn="l">
              <a:lnSpc>
                <a:spcPct val="100000"/>
              </a:lnSpc>
              <a:buFont typeface="Wingdings" pitchFamily="2" charset="2"/>
              <a:buChar char="ü"/>
            </a:pPr>
            <a:endParaRPr lang="en-US" b="1" dirty="0" smtClean="0">
              <a:latin typeface="Trebuchet MS" pitchFamily="34" charset="0"/>
            </a:endParaRPr>
          </a:p>
          <a:p>
            <a:pPr marL="1368425" lvl="1" indent="-454025" algn="l">
              <a:lnSpc>
                <a:spcPct val="100000"/>
              </a:lnSpc>
              <a:buFont typeface="Wingdings" pitchFamily="2" charset="2"/>
              <a:buChar char="§"/>
            </a:pPr>
            <a:r>
              <a:rPr lang="en-US" b="1" dirty="0" smtClean="0">
                <a:latin typeface="Trebuchet MS" pitchFamily="34" charset="0"/>
              </a:rPr>
              <a:t>Investigate the possibility of expanding the use of the Rapid Assessment of Adult Literacy in Medicine (REALM) tool. Enhanced </a:t>
            </a:r>
            <a:r>
              <a:rPr lang="en-US" b="1" dirty="0">
                <a:latin typeface="Trebuchet MS" pitchFamily="34" charset="0"/>
              </a:rPr>
              <a:t>communication and navigation of services </a:t>
            </a:r>
            <a:r>
              <a:rPr lang="en-US" b="1" dirty="0" smtClean="0">
                <a:latin typeface="Trebuchet MS" pitchFamily="34" charset="0"/>
              </a:rPr>
              <a:t>offered</a:t>
            </a:r>
          </a:p>
          <a:p>
            <a:pPr marL="1828800" lvl="2" indent="-393700" algn="l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Reviewed REALM tool with RTH and Three Rivers</a:t>
            </a:r>
          </a:p>
          <a:p>
            <a:pPr marL="1828800" lvl="2" indent="-393700" algn="l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Reviewed HEAL and REALM tools at health system level</a:t>
            </a:r>
          </a:p>
          <a:p>
            <a:pPr marL="1828800" lvl="2" indent="-393700" algn="l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Health system in discussion on next steps</a:t>
            </a:r>
          </a:p>
          <a:p>
            <a:pPr marL="1368425" lvl="3" indent="-454025" algn="l">
              <a:buFont typeface="Wingdings" pitchFamily="2" charset="2"/>
              <a:buChar char="§"/>
            </a:pPr>
            <a:r>
              <a:rPr lang="en-US" sz="2000" b="1" dirty="0" smtClean="0">
                <a:latin typeface="Trebuchet MS" pitchFamily="34" charset="0"/>
              </a:rPr>
              <a:t>Provider </a:t>
            </a:r>
            <a:r>
              <a:rPr lang="en-US" sz="2000" b="1" dirty="0">
                <a:latin typeface="Trebuchet MS" pitchFamily="34" charset="0"/>
              </a:rPr>
              <a:t>training in using the measurement tool; guidance in how to adjust language or ask questions to increase </a:t>
            </a:r>
            <a:r>
              <a:rPr lang="en-US" sz="2000" b="1" dirty="0" smtClean="0">
                <a:latin typeface="Trebuchet MS" pitchFamily="34" charset="0"/>
              </a:rPr>
              <a:t>understanding</a:t>
            </a:r>
          </a:p>
          <a:p>
            <a:pPr marL="1825625" lvl="4" indent="-454025" algn="l">
              <a:buFont typeface="Wingdings" pitchFamily="2" charset="2"/>
              <a:buChar char="ü"/>
            </a:pPr>
            <a:endParaRPr lang="en-US" sz="2000" dirty="0">
              <a:latin typeface="Trebuchet MS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7" name="Title 7"/>
          <p:cNvSpPr>
            <a:spLocks noGrp="1"/>
          </p:cNvSpPr>
          <p:nvPr>
            <p:ph type="ctrTitle"/>
          </p:nvPr>
        </p:nvSpPr>
        <p:spPr>
          <a:xfrm>
            <a:off x="341703" y="2711668"/>
            <a:ext cx="8486987" cy="212834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6666"/>
                </a:solidFill>
              </a:rPr>
              <a:t/>
            </a:r>
            <a:br>
              <a:rPr lang="en-US" sz="3600" dirty="0" smtClean="0">
                <a:solidFill>
                  <a:srgbClr val="006666"/>
                </a:solidFill>
              </a:rPr>
            </a:br>
            <a:r>
              <a:rPr lang="en-US" sz="3600" dirty="0" smtClean="0">
                <a:solidFill>
                  <a:srgbClr val="006666"/>
                </a:solidFill>
              </a:rPr>
              <a:t>Thank you</a:t>
            </a:r>
            <a:endParaRPr lang="en-US" sz="2700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05" y="235669"/>
            <a:ext cx="8275162" cy="67873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Background – Survey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204" y="1036949"/>
            <a:ext cx="8265736" cy="4627625"/>
          </a:xfrm>
        </p:spPr>
        <p:txBody>
          <a:bodyPr>
            <a:normAutofit/>
          </a:bodyPr>
          <a:lstStyle/>
          <a:p>
            <a:pPr marL="342900" indent="-342900" algn="l">
              <a:buFont typeface="Wingdings" pitchFamily="2" charset="2"/>
              <a:buChar char="q"/>
            </a:pPr>
            <a:r>
              <a:rPr lang="en-US" dirty="0"/>
              <a:t>Survey sent to 87 community stakeholders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US" dirty="0"/>
              <a:t>Response rate of 49% (43)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US" dirty="0"/>
              <a:t>Survey participants were asked to provide viewpoints on:</a:t>
            </a:r>
          </a:p>
          <a:p>
            <a:pPr marL="800100" lvl="1" indent="-342900" algn="l">
              <a:buFont typeface="Wingdings" pitchFamily="2" charset="2"/>
              <a:buChar char="§"/>
            </a:pPr>
            <a:r>
              <a:rPr lang="en-US" dirty="0"/>
              <a:t>Important health concerns in the community</a:t>
            </a:r>
          </a:p>
          <a:p>
            <a:pPr marL="800100" lvl="1" indent="-342900" algn="l">
              <a:buFont typeface="Wingdings" pitchFamily="2" charset="2"/>
              <a:buChar char="§"/>
            </a:pPr>
            <a:r>
              <a:rPr lang="en-US" dirty="0"/>
              <a:t>Significant service gaps in the community </a:t>
            </a:r>
          </a:p>
          <a:p>
            <a:pPr marL="800100" lvl="1" indent="-342900" algn="l">
              <a:buFont typeface="Wingdings" pitchFamily="2" charset="2"/>
              <a:buChar char="§"/>
            </a:pPr>
            <a:r>
              <a:rPr lang="en-US" dirty="0"/>
              <a:t>Ideas for addressing health concerns and service gaps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4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05" y="235669"/>
            <a:ext cx="8275162" cy="67873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Background – Survey Respondents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024759"/>
            <a:ext cx="4038600" cy="49980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/>
              <a:t>Alzheimer’s Association</a:t>
            </a:r>
          </a:p>
          <a:p>
            <a:pPr algn="l"/>
            <a:r>
              <a:rPr lang="en-US" sz="1400" dirty="0" smtClean="0"/>
              <a:t>Bay Aging</a:t>
            </a:r>
          </a:p>
          <a:p>
            <a:pPr algn="l"/>
            <a:r>
              <a:rPr lang="en-US" sz="1400" dirty="0" smtClean="0"/>
              <a:t>Bay Family Housing, a division of Bay Aging</a:t>
            </a:r>
          </a:p>
          <a:p>
            <a:pPr algn="l"/>
            <a:r>
              <a:rPr lang="en-US" sz="1400" dirty="0" smtClean="0"/>
              <a:t>Brain Injury Association of Virginia</a:t>
            </a:r>
          </a:p>
          <a:p>
            <a:pPr algn="l"/>
            <a:r>
              <a:rPr lang="en-US" sz="1400" dirty="0" smtClean="0"/>
              <a:t>Gloucester County Public Schools (2)</a:t>
            </a:r>
          </a:p>
          <a:p>
            <a:pPr algn="l"/>
            <a:r>
              <a:rPr lang="en-US" sz="1400" dirty="0" smtClean="0"/>
              <a:t>Gloucester County Public Schools, Botetourt Elementary School</a:t>
            </a:r>
          </a:p>
          <a:p>
            <a:pPr algn="l"/>
            <a:r>
              <a:rPr lang="en-US" sz="1400" dirty="0" smtClean="0"/>
              <a:t>Gloucester County Public Schools, Gloucester High School</a:t>
            </a:r>
          </a:p>
          <a:p>
            <a:pPr algn="l"/>
            <a:r>
              <a:rPr lang="en-US" sz="1400" dirty="0" smtClean="0"/>
              <a:t>Gloucester County Public Schools, Page Middle School</a:t>
            </a:r>
          </a:p>
          <a:p>
            <a:pPr algn="l"/>
            <a:r>
              <a:rPr lang="en-US" sz="1400" dirty="0" smtClean="0"/>
              <a:t>Gloucester Department of Social Services</a:t>
            </a:r>
          </a:p>
          <a:p>
            <a:pPr algn="l"/>
            <a:r>
              <a:rPr lang="en-US" sz="1400" dirty="0" smtClean="0"/>
              <a:t>Gloucester Emergency Services</a:t>
            </a:r>
          </a:p>
          <a:p>
            <a:pPr algn="l"/>
            <a:r>
              <a:rPr lang="en-US" sz="1400" dirty="0" smtClean="0"/>
              <a:t>Gloucester Housing Partnerships, Inc. / Samaritan Group</a:t>
            </a:r>
          </a:p>
          <a:p>
            <a:pPr algn="l"/>
            <a:r>
              <a:rPr lang="en-US" sz="1400" dirty="0" smtClean="0"/>
              <a:t>Gloucester – Mathews Free Clinic</a:t>
            </a:r>
          </a:p>
          <a:p>
            <a:pPr algn="l"/>
            <a:endParaRPr lang="en-US" sz="1400" dirty="0" smtClean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648200" y="1024759"/>
            <a:ext cx="4038600" cy="436014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 smtClean="0">
                <a:latin typeface="Trebuchet MS" pitchFamily="34" charset="0"/>
              </a:rPr>
              <a:t>Habitat for Humanity of Gloucester – Mathews Inc.</a:t>
            </a:r>
          </a:p>
          <a:p>
            <a:pPr marL="0" indent="0">
              <a:buNone/>
            </a:pPr>
            <a:r>
              <a:rPr lang="en-US" sz="1400" dirty="0" smtClean="0">
                <a:latin typeface="Trebuchet MS" pitchFamily="34" charset="0"/>
              </a:rPr>
              <a:t>King and Queen County Public Schools</a:t>
            </a:r>
          </a:p>
          <a:p>
            <a:pPr marL="0" indent="0">
              <a:buNone/>
            </a:pPr>
            <a:r>
              <a:rPr lang="en-US" sz="1400" dirty="0" smtClean="0">
                <a:latin typeface="Trebuchet MS" pitchFamily="34" charset="0"/>
              </a:rPr>
              <a:t>King and Queen County Emergency Services</a:t>
            </a:r>
          </a:p>
          <a:p>
            <a:pPr marL="0" indent="0">
              <a:buNone/>
            </a:pPr>
            <a:r>
              <a:rPr lang="en-US" sz="1400" dirty="0" smtClean="0">
                <a:latin typeface="Trebuchet MS" pitchFamily="34" charset="0"/>
              </a:rPr>
              <a:t>King and Queen County Social Services</a:t>
            </a:r>
          </a:p>
          <a:p>
            <a:pPr marL="0" indent="0">
              <a:buNone/>
            </a:pPr>
            <a:r>
              <a:rPr lang="en-US" sz="1400" dirty="0" smtClean="0">
                <a:latin typeface="Trebuchet MS" pitchFamily="34" charset="0"/>
              </a:rPr>
              <a:t>Laurel Shelter, Inc.</a:t>
            </a:r>
          </a:p>
          <a:p>
            <a:pPr marL="0" indent="0">
              <a:buNone/>
            </a:pPr>
            <a:r>
              <a:rPr lang="en-US" sz="1400" dirty="0" smtClean="0">
                <a:latin typeface="Trebuchet MS" pitchFamily="34" charset="0"/>
              </a:rPr>
              <a:t>Lee Jackson Elementary School</a:t>
            </a:r>
          </a:p>
          <a:p>
            <a:pPr marL="0" indent="0">
              <a:buNone/>
            </a:pPr>
            <a:r>
              <a:rPr lang="en-US" sz="1400" dirty="0" smtClean="0">
                <a:latin typeface="Trebuchet MS" pitchFamily="34" charset="0"/>
              </a:rPr>
              <a:t>Mathews High School</a:t>
            </a:r>
          </a:p>
          <a:p>
            <a:pPr marL="0" indent="0">
              <a:buNone/>
            </a:pPr>
            <a:r>
              <a:rPr lang="en-US" sz="1400" dirty="0" smtClean="0">
                <a:latin typeface="Trebuchet MS" pitchFamily="34" charset="0"/>
              </a:rPr>
              <a:t>Mathews County Public Schools / St Clare Walker Middle School</a:t>
            </a:r>
          </a:p>
          <a:p>
            <a:pPr marL="0" indent="0">
              <a:buNone/>
            </a:pPr>
            <a:r>
              <a:rPr lang="en-US" sz="1400" dirty="0" smtClean="0">
                <a:latin typeface="Trebuchet MS" pitchFamily="34" charset="0"/>
              </a:rPr>
              <a:t>Middle Peninsula Northern Neck Community Services Board (2)</a:t>
            </a:r>
          </a:p>
          <a:p>
            <a:pPr marL="0" indent="0">
              <a:buNone/>
            </a:pPr>
            <a:r>
              <a:rPr lang="en-US" sz="1400" dirty="0" smtClean="0">
                <a:latin typeface="Trebuchet MS" pitchFamily="34" charset="0"/>
              </a:rPr>
              <a:t>National Alliance on Mental Illness (NAMI) Mid Tidewater</a:t>
            </a:r>
          </a:p>
          <a:p>
            <a:pPr marL="0" indent="0">
              <a:buNone/>
            </a:pPr>
            <a:r>
              <a:rPr lang="en-US" sz="1400" dirty="0" err="1" smtClean="0">
                <a:latin typeface="Trebuchet MS" pitchFamily="34" charset="0"/>
              </a:rPr>
              <a:t>Peasley</a:t>
            </a:r>
            <a:r>
              <a:rPr lang="en-US" sz="1400" dirty="0" smtClean="0">
                <a:latin typeface="Trebuchet MS" pitchFamily="34" charset="0"/>
              </a:rPr>
              <a:t> Middle School</a:t>
            </a:r>
          </a:p>
          <a:p>
            <a:pPr marL="0" indent="0">
              <a:buNone/>
            </a:pPr>
            <a:r>
              <a:rPr lang="en-US" sz="1400" dirty="0" smtClean="0">
                <a:latin typeface="Trebuchet MS" pitchFamily="34" charset="0"/>
              </a:rPr>
              <a:t>Riverside Behavioral Health Center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2906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05" y="126125"/>
            <a:ext cx="8275162" cy="1261242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Background – Survey Participants, continued…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9255"/>
            <a:ext cx="4038600" cy="38556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/>
              <a:t>Riverside Convalescent Center – West Point</a:t>
            </a:r>
          </a:p>
          <a:p>
            <a:pPr algn="l"/>
            <a:r>
              <a:rPr lang="en-US" sz="1400" dirty="0"/>
              <a:t>Riverside Health System</a:t>
            </a:r>
          </a:p>
          <a:p>
            <a:pPr algn="l"/>
            <a:r>
              <a:rPr lang="en-US" sz="1400" dirty="0"/>
              <a:t>Riverside Home Care</a:t>
            </a:r>
          </a:p>
          <a:p>
            <a:pPr algn="l"/>
            <a:r>
              <a:rPr lang="en-US" sz="1400" dirty="0"/>
              <a:t>Riverside Wellness and Fitness Center, Middle Peninsula </a:t>
            </a:r>
          </a:p>
          <a:p>
            <a:pPr algn="l"/>
            <a:r>
              <a:rPr lang="en-US" sz="1400" dirty="0"/>
              <a:t>Three Rivers Healthy Families</a:t>
            </a:r>
          </a:p>
          <a:p>
            <a:pPr algn="l"/>
            <a:r>
              <a:rPr lang="en-US" sz="1400" dirty="0"/>
              <a:t>Virginia Department for the Deaf &amp; Hard of Hearing, Technology Assistance Program</a:t>
            </a:r>
          </a:p>
          <a:p>
            <a:pPr algn="l"/>
            <a:endParaRPr lang="en-US" sz="1400" dirty="0" smtClean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495800" y="1529256"/>
            <a:ext cx="4038600" cy="382062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Virginia </a:t>
            </a:r>
            <a:r>
              <a:rPr lang="en-US" sz="1600" dirty="0"/>
              <a:t>Department of Health, Three Rivers Health District</a:t>
            </a:r>
          </a:p>
          <a:p>
            <a:pPr marL="0" indent="0">
              <a:buNone/>
            </a:pPr>
            <a:r>
              <a:rPr lang="en-US" sz="1600" dirty="0"/>
              <a:t>West Point Elementary School</a:t>
            </a:r>
          </a:p>
          <a:p>
            <a:pPr marL="0" indent="0">
              <a:buNone/>
            </a:pPr>
            <a:r>
              <a:rPr lang="en-US" sz="1600" dirty="0"/>
              <a:t>West Point High School</a:t>
            </a:r>
          </a:p>
          <a:p>
            <a:pPr marL="0" indent="0">
              <a:buNone/>
            </a:pPr>
            <a:r>
              <a:rPr lang="en-US" sz="1600" dirty="0"/>
              <a:t>West Point Middle School</a:t>
            </a:r>
          </a:p>
          <a:p>
            <a:pPr marL="0" indent="0">
              <a:buNone/>
            </a:pPr>
            <a:r>
              <a:rPr lang="en-US" sz="1600" dirty="0"/>
              <a:t>Unknown Organization (7)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648200" y="1529255"/>
            <a:ext cx="4038600" cy="385564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6418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05" y="235669"/>
            <a:ext cx="8275162" cy="67873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Background – Action Plan Timeline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204" y="1036949"/>
            <a:ext cx="8265736" cy="4627625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solidFill>
                  <a:srgbClr val="006666"/>
                </a:solidFill>
              </a:rPr>
              <a:t>April </a:t>
            </a:r>
            <a:r>
              <a:rPr lang="en-US" sz="2000" b="1" dirty="0" smtClean="0">
                <a:solidFill>
                  <a:srgbClr val="006666"/>
                </a:solidFill>
              </a:rPr>
              <a:t>23 – </a:t>
            </a:r>
            <a:r>
              <a:rPr lang="en-US" sz="2000" dirty="0" smtClean="0"/>
              <a:t>Present </a:t>
            </a:r>
            <a:r>
              <a:rPr lang="en-US" sz="2000" dirty="0"/>
              <a:t>findings to Riverside Walter Reed Hospital </a:t>
            </a:r>
            <a:r>
              <a:rPr lang="en-US" sz="2000" dirty="0" smtClean="0"/>
              <a:t>Board </a:t>
            </a:r>
            <a:r>
              <a:rPr lang="en-US" sz="2000" dirty="0"/>
              <a:t>of </a:t>
            </a:r>
            <a:r>
              <a:rPr lang="en-US" sz="2000" dirty="0" smtClean="0"/>
              <a:t>Directors</a:t>
            </a:r>
            <a:endParaRPr lang="en-US" sz="2000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000" b="1" dirty="0" smtClean="0">
                <a:solidFill>
                  <a:srgbClr val="006666"/>
                </a:solidFill>
              </a:rPr>
              <a:t>April 26 – </a:t>
            </a:r>
            <a:r>
              <a:rPr lang="en-US" sz="2000" dirty="0" smtClean="0"/>
              <a:t>email </a:t>
            </a:r>
            <a:r>
              <a:rPr lang="en-US" sz="2000" dirty="0"/>
              <a:t>thank you note and executive summary to all </a:t>
            </a:r>
            <a:r>
              <a:rPr lang="en-US" sz="2000" dirty="0" smtClean="0"/>
              <a:t>survey </a:t>
            </a:r>
            <a:r>
              <a:rPr lang="en-US" sz="2000" dirty="0"/>
              <a:t>invitees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000" b="1" dirty="0" smtClean="0">
                <a:solidFill>
                  <a:srgbClr val="006666"/>
                </a:solidFill>
              </a:rPr>
              <a:t>April </a:t>
            </a:r>
            <a:r>
              <a:rPr lang="en-US" sz="2000" b="1" dirty="0">
                <a:solidFill>
                  <a:srgbClr val="006666"/>
                </a:solidFill>
              </a:rPr>
              <a:t>26 &amp; </a:t>
            </a:r>
            <a:r>
              <a:rPr lang="en-US" sz="2000" b="1" dirty="0" smtClean="0">
                <a:solidFill>
                  <a:srgbClr val="006666"/>
                </a:solidFill>
              </a:rPr>
              <a:t>29 – </a:t>
            </a:r>
            <a:r>
              <a:rPr lang="en-US" sz="2000" dirty="0" smtClean="0"/>
              <a:t>Invite </a:t>
            </a:r>
            <a:r>
              <a:rPr lang="en-US" sz="2000" dirty="0"/>
              <a:t>major stakeholders to serve as the Action Plan </a:t>
            </a:r>
            <a:r>
              <a:rPr lang="en-US" sz="2000" dirty="0" smtClean="0"/>
              <a:t>Work Group (APWG)</a:t>
            </a:r>
            <a:endParaRPr lang="en-US" sz="2000" dirty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000" b="1" dirty="0" smtClean="0">
                <a:solidFill>
                  <a:srgbClr val="006666"/>
                </a:solidFill>
              </a:rPr>
              <a:t>May </a:t>
            </a:r>
            <a:r>
              <a:rPr lang="en-US" sz="2000" b="1" dirty="0">
                <a:solidFill>
                  <a:srgbClr val="006666"/>
                </a:solidFill>
              </a:rPr>
              <a:t>7 at </a:t>
            </a:r>
            <a:r>
              <a:rPr lang="en-US" sz="2000" b="1" dirty="0" smtClean="0">
                <a:solidFill>
                  <a:srgbClr val="006666"/>
                </a:solidFill>
              </a:rPr>
              <a:t>530pm - </a:t>
            </a:r>
            <a:r>
              <a:rPr lang="en-US" sz="2000" dirty="0" smtClean="0"/>
              <a:t>host </a:t>
            </a:r>
            <a:r>
              <a:rPr lang="en-US" sz="2000" dirty="0"/>
              <a:t>first meeting of APWG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solidFill>
                  <a:srgbClr val="006666"/>
                </a:solidFill>
              </a:rPr>
              <a:t>May 29 at </a:t>
            </a:r>
            <a:r>
              <a:rPr lang="en-US" sz="2000" b="1" dirty="0" smtClean="0">
                <a:solidFill>
                  <a:srgbClr val="006666"/>
                </a:solidFill>
              </a:rPr>
              <a:t>530pm - </a:t>
            </a:r>
            <a:r>
              <a:rPr lang="en-US" sz="2000" dirty="0" smtClean="0"/>
              <a:t>host </a:t>
            </a:r>
            <a:r>
              <a:rPr lang="en-US" sz="2000" dirty="0"/>
              <a:t>second meeting of APWG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000" dirty="0"/>
              <a:t>By </a:t>
            </a:r>
            <a:r>
              <a:rPr lang="en-US" sz="2000" b="1" dirty="0">
                <a:solidFill>
                  <a:srgbClr val="006666"/>
                </a:solidFill>
              </a:rPr>
              <a:t>June 14 </a:t>
            </a:r>
            <a:r>
              <a:rPr lang="en-US" sz="2000" dirty="0"/>
              <a:t>finalize action plan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000" b="1" dirty="0" smtClean="0">
                <a:solidFill>
                  <a:srgbClr val="006666"/>
                </a:solidFill>
              </a:rPr>
              <a:t>June </a:t>
            </a:r>
            <a:r>
              <a:rPr lang="en-US" sz="2000" b="1" dirty="0">
                <a:solidFill>
                  <a:srgbClr val="006666"/>
                </a:solidFill>
              </a:rPr>
              <a:t>25 </a:t>
            </a:r>
            <a:r>
              <a:rPr lang="en-US" sz="2000" dirty="0"/>
              <a:t>– Report Action Plan to Board for </a:t>
            </a:r>
            <a:r>
              <a:rPr lang="en-US" sz="2000" dirty="0" smtClean="0"/>
              <a:t>approval, Board approved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sz="900" b="1" dirty="0" smtClean="0">
              <a:solidFill>
                <a:srgbClr val="006666"/>
              </a:solidFill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2000" b="1" dirty="0" smtClean="0">
                <a:solidFill>
                  <a:srgbClr val="006666"/>
                </a:solidFill>
              </a:rPr>
              <a:t>Moving forward…work group sessions as needed, individual teams work as appropriate on accomplishing action items</a:t>
            </a:r>
            <a:endParaRPr lang="en-US" sz="2000" b="1" dirty="0">
              <a:solidFill>
                <a:srgbClr val="00666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0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05" y="235669"/>
            <a:ext cx="8275162" cy="67873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Background – Action Plan Work Group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204" y="1036949"/>
            <a:ext cx="8265736" cy="462762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000" b="1" dirty="0">
                <a:solidFill>
                  <a:srgbClr val="006666"/>
                </a:solidFill>
              </a:rPr>
              <a:t>Members: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Alzheimer’s Association – 			       Ellie Galloway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Bay Aging/Bay Transit – 			       Diana Giles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Gloucester County Public Schools – 	       	       Shirley </a:t>
            </a:r>
            <a:r>
              <a:rPr lang="en-US" sz="1600" dirty="0" err="1">
                <a:latin typeface="Trebuchet MS" pitchFamily="34" charset="0"/>
              </a:rPr>
              <a:t>Chirch</a:t>
            </a:r>
            <a:endParaRPr lang="en-US" sz="1600" dirty="0">
              <a:latin typeface="Trebuchet MS" pitchFamily="34" charset="0"/>
            </a:endParaRPr>
          </a:p>
          <a:p>
            <a:pPr lvl="1" algn="l"/>
            <a:r>
              <a:rPr lang="en-US" sz="1600" dirty="0">
                <a:latin typeface="Trebuchet MS" pitchFamily="34" charset="0"/>
              </a:rPr>
              <a:t>Gloucester County Resource Council – 	       	       Christi Lewis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Middlesex County Social Services – 		       Rebecca Morgan</a:t>
            </a:r>
          </a:p>
          <a:p>
            <a:pPr lvl="1" algn="l"/>
            <a:r>
              <a:rPr lang="en-US" sz="1600" dirty="0" err="1">
                <a:latin typeface="Trebuchet MS" pitchFamily="34" charset="0"/>
              </a:rPr>
              <a:t>MidPen</a:t>
            </a:r>
            <a:r>
              <a:rPr lang="en-US" sz="1600" dirty="0">
                <a:latin typeface="Trebuchet MS" pitchFamily="34" charset="0"/>
              </a:rPr>
              <a:t> </a:t>
            </a:r>
            <a:r>
              <a:rPr lang="en-US" sz="1600" dirty="0" err="1">
                <a:latin typeface="Trebuchet MS" pitchFamily="34" charset="0"/>
              </a:rPr>
              <a:t>NorNeck</a:t>
            </a:r>
            <a:r>
              <a:rPr lang="en-US" sz="1600" dirty="0">
                <a:latin typeface="Trebuchet MS" pitchFamily="34" charset="0"/>
              </a:rPr>
              <a:t> Community Services Bureau –   	       Rachel Teagle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Gloucester County Law Enforcement – 	     </a:t>
            </a:r>
            <a:r>
              <a:rPr lang="en-US" sz="1600" dirty="0" smtClean="0">
                <a:latin typeface="Trebuchet MS" pitchFamily="34" charset="0"/>
              </a:rPr>
              <a:t>	       Darrell </a:t>
            </a:r>
            <a:r>
              <a:rPr lang="en-US" sz="1600" dirty="0">
                <a:latin typeface="Trebuchet MS" pitchFamily="34" charset="0"/>
              </a:rPr>
              <a:t>Warren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Three Rivers Health Department – 		       Lisa Laurier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Riverside Walter Reed Nutrition Services – 	       Lauren Giddings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Riverside Walter Reed Hospital  - 		       Megan Kleckner 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Riverside Walter Reed Hospital  - 		       Gregg Shivers, M.D.</a:t>
            </a:r>
            <a:r>
              <a:rPr lang="en-US" sz="1800" dirty="0">
                <a:latin typeface="Trebuchet MS" pitchFamily="34" charset="0"/>
              </a:rPr>
              <a:t> </a:t>
            </a:r>
          </a:p>
          <a:p>
            <a:pPr lvl="1" algn="l"/>
            <a:endParaRPr lang="en-US" sz="1800" dirty="0">
              <a:latin typeface="Trebuchet MS" pitchFamily="34" charset="0"/>
            </a:endParaRPr>
          </a:p>
          <a:p>
            <a:pPr marL="0" lvl="1" algn="l"/>
            <a:r>
              <a:rPr lang="en-US" b="1" dirty="0">
                <a:solidFill>
                  <a:srgbClr val="006666"/>
                </a:solidFill>
                <a:latin typeface="Trebuchet MS" pitchFamily="34" charset="0"/>
              </a:rPr>
              <a:t>Added to Work Group for Implementation Stages:</a:t>
            </a:r>
            <a:r>
              <a:rPr lang="en-US" sz="2200" b="1" dirty="0">
                <a:solidFill>
                  <a:srgbClr val="006666"/>
                </a:solidFill>
                <a:latin typeface="Trebuchet MS" pitchFamily="34" charset="0"/>
              </a:rPr>
              <a:t> 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Gloucester Mathews Free Clinic – 		       Lou Taylor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Riverside Medical Group - 			       O.T. Adcock, Jr., M.D</a:t>
            </a:r>
            <a:r>
              <a:rPr lang="en-US" sz="1600" dirty="0" smtClean="0">
                <a:latin typeface="Trebuchet MS" pitchFamily="34" charset="0"/>
              </a:rPr>
              <a:t>. (requested, but 					       could not attend)</a:t>
            </a:r>
            <a:endParaRPr lang="en-US" sz="1600" dirty="0">
              <a:latin typeface="Trebuchet MS" pitchFamily="34" charset="0"/>
            </a:endParaRPr>
          </a:p>
          <a:p>
            <a:pPr marL="0" lvl="1" algn="l"/>
            <a:r>
              <a:rPr lang="en-US" b="1" dirty="0">
                <a:solidFill>
                  <a:srgbClr val="006666"/>
                </a:solidFill>
                <a:latin typeface="Trebuchet MS" pitchFamily="34" charset="0"/>
              </a:rPr>
              <a:t>Facilitation/Support: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Riverside Health System – 			       Elisabeth Williams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Riverside Walter Reed Hospital – 		       Shannon Fedors</a:t>
            </a:r>
          </a:p>
          <a:p>
            <a:pPr lvl="1" algn="l"/>
            <a:r>
              <a:rPr lang="en-US" sz="1600" dirty="0">
                <a:latin typeface="Trebuchet MS" pitchFamily="34" charset="0"/>
              </a:rPr>
              <a:t>Riverside Walter Reed Hospital – 		       Connie Leigh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9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05" y="235669"/>
            <a:ext cx="8275162" cy="67873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Background - Action Plan Development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204" y="1261241"/>
            <a:ext cx="8265736" cy="4403333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6666"/>
                </a:solidFill>
              </a:rPr>
              <a:t>Action Plan discussion focused on four broad </a:t>
            </a:r>
            <a:r>
              <a:rPr lang="en-US" sz="2800" dirty="0">
                <a:solidFill>
                  <a:srgbClr val="006666"/>
                </a:solidFill>
              </a:rPr>
              <a:t>categories:</a:t>
            </a:r>
          </a:p>
          <a:p>
            <a:pPr lvl="1" algn="l"/>
            <a:endParaRPr lang="en-US" sz="1600" dirty="0">
              <a:latin typeface="Trebuchet MS" pitchFamily="34" charset="0"/>
            </a:endParaRPr>
          </a:p>
          <a:p>
            <a:pPr marL="1260475" lvl="2" indent="-457200" algn="l">
              <a:buFont typeface="Wingdings" pitchFamily="2" charset="2"/>
              <a:buChar char="§"/>
            </a:pPr>
            <a:r>
              <a:rPr lang="en-US" sz="2600" b="1" i="1" dirty="0" smtClean="0">
                <a:solidFill>
                  <a:srgbClr val="C00000"/>
                </a:solidFill>
                <a:latin typeface="Trebuchet MS" pitchFamily="34" charset="0"/>
              </a:rPr>
              <a:t>Awareness and Navigation of Resources</a:t>
            </a:r>
          </a:p>
          <a:p>
            <a:pPr marL="1260475" lvl="2" indent="-457200" algn="l">
              <a:buFont typeface="Wingdings" pitchFamily="2" charset="2"/>
              <a:buChar char="§"/>
            </a:pPr>
            <a:r>
              <a:rPr lang="en-US" sz="2600" b="1" i="1" dirty="0" smtClean="0">
                <a:solidFill>
                  <a:srgbClr val="C00000"/>
                </a:solidFill>
                <a:latin typeface="Trebuchet MS" pitchFamily="34" charset="0"/>
              </a:rPr>
              <a:t>Resource </a:t>
            </a:r>
            <a:r>
              <a:rPr lang="en-US" sz="2600" b="1" i="1" dirty="0">
                <a:solidFill>
                  <a:srgbClr val="C00000"/>
                </a:solidFill>
                <a:latin typeface="Trebuchet MS" pitchFamily="34" charset="0"/>
              </a:rPr>
              <a:t>Collaboration</a:t>
            </a:r>
          </a:p>
          <a:p>
            <a:pPr marL="1260475" lvl="2" indent="-457200" algn="l">
              <a:buFont typeface="Wingdings" pitchFamily="2" charset="2"/>
              <a:buChar char="§"/>
            </a:pPr>
            <a:r>
              <a:rPr lang="en-US" sz="2600" b="1" i="1" dirty="0" smtClean="0">
                <a:solidFill>
                  <a:srgbClr val="C00000"/>
                </a:solidFill>
                <a:latin typeface="Trebuchet MS" pitchFamily="34" charset="0"/>
              </a:rPr>
              <a:t>Alzheimer’s/ Dementia</a:t>
            </a:r>
          </a:p>
          <a:p>
            <a:pPr marL="1260475" lvl="2" indent="-457200" algn="l">
              <a:buFont typeface="Wingdings" pitchFamily="2" charset="2"/>
              <a:buChar char="§"/>
            </a:pPr>
            <a:r>
              <a:rPr lang="en-US" sz="2600" b="1" i="1" dirty="0" smtClean="0">
                <a:solidFill>
                  <a:srgbClr val="C00000"/>
                </a:solidFill>
                <a:latin typeface="Trebuchet MS" pitchFamily="34" charset="0"/>
              </a:rPr>
              <a:t>Health </a:t>
            </a:r>
            <a:r>
              <a:rPr lang="en-US" sz="2600" b="1" i="1" dirty="0">
                <a:solidFill>
                  <a:srgbClr val="C00000"/>
                </a:solidFill>
                <a:latin typeface="Trebuchet MS" pitchFamily="34" charset="0"/>
              </a:rPr>
              <a:t>Literacy</a:t>
            </a:r>
          </a:p>
          <a:p>
            <a:pPr algn="l"/>
            <a:endParaRPr lang="en-US" sz="1600" dirty="0"/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2800" dirty="0">
                <a:solidFill>
                  <a:srgbClr val="006666"/>
                </a:solidFill>
              </a:rPr>
              <a:t>Individual proposed actions were developed from these </a:t>
            </a:r>
            <a:r>
              <a:rPr lang="en-US" sz="2800" dirty="0" smtClean="0">
                <a:solidFill>
                  <a:srgbClr val="006666"/>
                </a:solidFill>
              </a:rPr>
              <a:t>categories</a:t>
            </a:r>
            <a:endParaRPr lang="en-US" sz="2800" dirty="0">
              <a:solidFill>
                <a:srgbClr val="00666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8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05" y="235669"/>
            <a:ext cx="8275162" cy="67873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The Action Plan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204" y="867103"/>
            <a:ext cx="8265736" cy="5089859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b="1" i="1" dirty="0">
                <a:solidFill>
                  <a:srgbClr val="C00000"/>
                </a:solidFill>
              </a:rPr>
              <a:t>Awareness and Navigation of </a:t>
            </a:r>
            <a:r>
              <a:rPr lang="en-US" sz="2800" b="1" i="1" dirty="0" smtClean="0">
                <a:solidFill>
                  <a:srgbClr val="C00000"/>
                </a:solidFill>
              </a:rPr>
              <a:t>Resources</a:t>
            </a:r>
            <a:endParaRPr lang="en-US" b="1" i="1" dirty="0">
              <a:solidFill>
                <a:srgbClr val="C00000"/>
              </a:solidFill>
            </a:endParaRPr>
          </a:p>
          <a:p>
            <a:pPr marL="914400" lvl="1" indent="-457200" algn="l">
              <a:buFont typeface="Wingdings" pitchFamily="2" charset="2"/>
              <a:buChar char="q"/>
            </a:pPr>
            <a:r>
              <a:rPr lang="en-US" sz="2200" dirty="0" smtClean="0">
                <a:solidFill>
                  <a:srgbClr val="006666"/>
                </a:solidFill>
                <a:latin typeface="Trebuchet MS" pitchFamily="34" charset="0"/>
              </a:rPr>
              <a:t>Riverside </a:t>
            </a:r>
            <a:r>
              <a:rPr lang="en-US" sz="2200" dirty="0">
                <a:solidFill>
                  <a:srgbClr val="006666"/>
                </a:solidFill>
                <a:latin typeface="Trebuchet MS" pitchFamily="34" charset="0"/>
              </a:rPr>
              <a:t>to contribute </a:t>
            </a:r>
            <a:r>
              <a:rPr lang="en-US" sz="2200" dirty="0" smtClean="0">
                <a:solidFill>
                  <a:srgbClr val="006666"/>
                </a:solidFill>
                <a:latin typeface="Trebuchet MS" pitchFamily="34" charset="0"/>
              </a:rPr>
              <a:t>to and participate </a:t>
            </a:r>
            <a:r>
              <a:rPr lang="en-US" sz="2200" dirty="0">
                <a:solidFill>
                  <a:srgbClr val="006666"/>
                </a:solidFill>
                <a:latin typeface="Trebuchet MS" pitchFamily="34" charset="0"/>
              </a:rPr>
              <a:t>in Regional Resource </a:t>
            </a:r>
            <a:r>
              <a:rPr lang="en-US" sz="2200" dirty="0" smtClean="0">
                <a:solidFill>
                  <a:srgbClr val="006666"/>
                </a:solidFill>
                <a:latin typeface="Trebuchet MS" pitchFamily="34" charset="0"/>
              </a:rPr>
              <a:t>Council</a:t>
            </a:r>
            <a:endParaRPr lang="en-US" sz="1400" dirty="0" smtClean="0">
              <a:latin typeface="Trebuchet MS" pitchFamily="34" charset="0"/>
            </a:endParaRPr>
          </a:p>
          <a:p>
            <a:pPr marL="1260475" lvl="3" indent="-457200" algn="l">
              <a:buFont typeface="Wingdings" pitchFamily="2" charset="2"/>
              <a:buChar char="§"/>
            </a:pPr>
            <a:r>
              <a:rPr lang="en-US" sz="2000" b="1" dirty="0" smtClean="0">
                <a:latin typeface="Trebuchet MS" pitchFamily="34" charset="0"/>
              </a:rPr>
              <a:t>Use Northern Neck Connection as directed by council </a:t>
            </a:r>
          </a:p>
          <a:p>
            <a:pPr marL="1717675" lvl="4" indent="-457200" algn="l"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Middle Peninsula Resource Council to complete Riverside listings on </a:t>
            </a:r>
            <a:r>
              <a:rPr lang="en-US" sz="2000" i="1" dirty="0" smtClean="0">
                <a:latin typeface="Trebuchet MS" pitchFamily="34" charset="0"/>
              </a:rPr>
              <a:t>northernneckconnection.org</a:t>
            </a:r>
            <a:r>
              <a:rPr lang="en-US" sz="2000" dirty="0" smtClean="0">
                <a:latin typeface="Trebuchet MS" pitchFamily="34" charset="0"/>
              </a:rPr>
              <a:t> by June 2015 </a:t>
            </a:r>
            <a:endParaRPr lang="en-US" sz="2000" dirty="0">
              <a:latin typeface="Trebuchet MS" pitchFamily="34" charset="0"/>
            </a:endParaRPr>
          </a:p>
          <a:p>
            <a:pPr marL="1260475" lvl="3" indent="-457200" algn="l">
              <a:buFont typeface="Wingdings" pitchFamily="2" charset="2"/>
              <a:buChar char="§"/>
            </a:pPr>
            <a:r>
              <a:rPr lang="en-US" sz="2000" b="1" dirty="0">
                <a:latin typeface="Trebuchet MS" pitchFamily="34" charset="0"/>
              </a:rPr>
              <a:t>Enhance communication of </a:t>
            </a:r>
            <a:r>
              <a:rPr lang="en-US" sz="2000" b="1" dirty="0" smtClean="0">
                <a:latin typeface="Trebuchet MS" pitchFamily="34" charset="0"/>
              </a:rPr>
              <a:t>services</a:t>
            </a:r>
          </a:p>
          <a:p>
            <a:pPr marL="1717675" lvl="4" indent="-457200" algn="l"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Establish Middle Peninsula Resource Council within Riverside</a:t>
            </a:r>
            <a:endParaRPr lang="en-US" sz="2000" dirty="0">
              <a:latin typeface="Trebuchet MS" pitchFamily="34" charset="0"/>
            </a:endParaRPr>
          </a:p>
          <a:p>
            <a:pPr marL="1260475" lvl="3" indent="-457200" algn="l">
              <a:buFont typeface="Wingdings" pitchFamily="2" charset="2"/>
              <a:buChar char="§"/>
            </a:pPr>
            <a:r>
              <a:rPr lang="en-US" sz="2000" b="1" dirty="0">
                <a:latin typeface="Trebuchet MS" pitchFamily="34" charset="0"/>
              </a:rPr>
              <a:t>Support efforts of </a:t>
            </a:r>
            <a:r>
              <a:rPr lang="en-US" sz="2000" b="1" dirty="0" smtClean="0">
                <a:latin typeface="Trebuchet MS" pitchFamily="34" charset="0"/>
              </a:rPr>
              <a:t>Regional Resource Council </a:t>
            </a:r>
            <a:r>
              <a:rPr lang="en-US" sz="2000" b="1" dirty="0">
                <a:latin typeface="Trebuchet MS" pitchFamily="34" charset="0"/>
              </a:rPr>
              <a:t>to further develop this network with advocacy groups, civic organizations, businesses and government to enhance use of services </a:t>
            </a:r>
            <a:r>
              <a:rPr lang="en-US" sz="2000" b="1" dirty="0" smtClean="0">
                <a:latin typeface="Trebuchet MS" pitchFamily="34" charset="0"/>
              </a:rPr>
              <a:t>offered</a:t>
            </a:r>
          </a:p>
          <a:p>
            <a:pPr marL="1717675" lvl="4" indent="-457200" algn="l"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Middle Peninsula and Northern Neck Marketing Business Partners joined Regional Resource Council and support as able</a:t>
            </a:r>
            <a:endParaRPr lang="en-US" sz="2000" dirty="0">
              <a:latin typeface="Trebuchet MS" pitchFamily="34" charset="0"/>
            </a:endParaRP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76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205" y="235669"/>
            <a:ext cx="8275162" cy="67873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The Action Plan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204" y="867103"/>
            <a:ext cx="8265736" cy="5089859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800" b="1" i="1" dirty="0" smtClean="0">
                <a:solidFill>
                  <a:srgbClr val="C00000"/>
                </a:solidFill>
              </a:rPr>
              <a:t>Resource Collaboration</a:t>
            </a:r>
            <a:endParaRPr lang="en-US" b="1" i="1" dirty="0">
              <a:solidFill>
                <a:srgbClr val="C00000"/>
              </a:solidFill>
            </a:endParaRPr>
          </a:p>
          <a:p>
            <a:pPr marL="914400" lvl="1" indent="-457200" algn="l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200" dirty="0" smtClean="0">
                <a:solidFill>
                  <a:srgbClr val="006666"/>
                </a:solidFill>
                <a:latin typeface="Trebuchet MS" pitchFamily="34" charset="0"/>
              </a:rPr>
              <a:t>Enhance </a:t>
            </a:r>
            <a:r>
              <a:rPr lang="en-US" sz="2200" dirty="0">
                <a:solidFill>
                  <a:srgbClr val="006666"/>
                </a:solidFill>
                <a:latin typeface="Trebuchet MS" pitchFamily="34" charset="0"/>
              </a:rPr>
              <a:t>the ability to educate our Diabetic patient population</a:t>
            </a:r>
          </a:p>
          <a:p>
            <a:pPr marL="914400" lvl="1" indent="-457200" algn="l">
              <a:lnSpc>
                <a:spcPct val="80000"/>
              </a:lnSpc>
              <a:buFont typeface="Wingdings" pitchFamily="2" charset="2"/>
              <a:buChar char="q"/>
            </a:pPr>
            <a:endParaRPr lang="en-US" sz="1400" dirty="0" smtClean="0">
              <a:latin typeface="Trebuchet MS" pitchFamily="34" charset="0"/>
            </a:endParaRPr>
          </a:p>
          <a:p>
            <a:pPr marL="1084263" lvl="3" indent="-342900" algn="l" defTabSz="1260475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b="1" dirty="0" smtClean="0">
                <a:latin typeface="Trebuchet MS" pitchFamily="34" charset="0"/>
              </a:rPr>
              <a:t>Coordinate </a:t>
            </a:r>
            <a:r>
              <a:rPr lang="en-US" sz="2000" b="1" dirty="0">
                <a:latin typeface="Trebuchet MS" pitchFamily="34" charset="0"/>
              </a:rPr>
              <a:t>current resources available to include </a:t>
            </a:r>
            <a:r>
              <a:rPr lang="en-US" sz="2000" b="1" dirty="0" err="1">
                <a:latin typeface="Trebuchet MS" pitchFamily="34" charset="0"/>
              </a:rPr>
              <a:t>Telehealth</a:t>
            </a:r>
            <a:r>
              <a:rPr lang="en-US" sz="2000" b="1" dirty="0">
                <a:latin typeface="Trebuchet MS" pitchFamily="34" charset="0"/>
              </a:rPr>
              <a:t> services through Three Rivers Health </a:t>
            </a:r>
            <a:r>
              <a:rPr lang="en-US" sz="2000" b="1" dirty="0" smtClean="0">
                <a:latin typeface="Trebuchet MS" pitchFamily="34" charset="0"/>
              </a:rPr>
              <a:t>District</a:t>
            </a:r>
          </a:p>
          <a:p>
            <a:pPr marL="1541463" lvl="4" indent="-342900" algn="l" defTabSz="1260475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Tele-education through Bay Rivers </a:t>
            </a:r>
            <a:r>
              <a:rPr lang="en-US" sz="2000" dirty="0" err="1" smtClean="0">
                <a:latin typeface="Trebuchet MS" pitchFamily="34" charset="0"/>
              </a:rPr>
              <a:t>Telehealth</a:t>
            </a:r>
            <a:r>
              <a:rPr lang="en-US" sz="2000" dirty="0" smtClean="0">
                <a:latin typeface="Trebuchet MS" pitchFamily="34" charset="0"/>
              </a:rPr>
              <a:t> Consortium and Three Rivers</a:t>
            </a:r>
          </a:p>
          <a:p>
            <a:pPr marL="1541463" lvl="4" indent="-342900" algn="l" defTabSz="1260475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RWRH diabetes education presentations and coordination to/with Three Rivers</a:t>
            </a:r>
          </a:p>
          <a:p>
            <a:pPr marL="1084263" lvl="3" indent="-342900" algn="l" defTabSz="1260475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b="1" dirty="0" smtClean="0">
                <a:latin typeface="Trebuchet MS" pitchFamily="34" charset="0"/>
              </a:rPr>
              <a:t>Educate </a:t>
            </a:r>
            <a:r>
              <a:rPr lang="en-US" sz="2000" b="1" dirty="0">
                <a:latin typeface="Trebuchet MS" pitchFamily="34" charset="0"/>
              </a:rPr>
              <a:t>providers and caregivers on how to </a:t>
            </a:r>
            <a:r>
              <a:rPr lang="en-US" sz="2000" b="1" dirty="0" smtClean="0">
                <a:latin typeface="Trebuchet MS" pitchFamily="34" charset="0"/>
              </a:rPr>
              <a:t>refer</a:t>
            </a:r>
          </a:p>
          <a:p>
            <a:pPr marL="1541463" lvl="4" indent="-342900" algn="l" defTabSz="1260475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rebuchet MS" pitchFamily="34" charset="0"/>
              </a:rPr>
              <a:t>Ongoing within Riverside</a:t>
            </a:r>
          </a:p>
          <a:p>
            <a:pPr marL="1084263" lvl="3" indent="-342900" algn="l" defTabSz="1260475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b="1" dirty="0" smtClean="0">
                <a:latin typeface="Trebuchet MS" pitchFamily="34" charset="0"/>
              </a:rPr>
              <a:t>Utilize </a:t>
            </a:r>
            <a:r>
              <a:rPr lang="en-US" sz="2000" b="1" dirty="0">
                <a:latin typeface="Trebuchet MS" pitchFamily="34" charset="0"/>
              </a:rPr>
              <a:t>marketing support to improve </a:t>
            </a:r>
            <a:r>
              <a:rPr lang="en-US" sz="2000" b="1" dirty="0" smtClean="0">
                <a:latin typeface="Trebuchet MS" pitchFamily="34" charset="0"/>
              </a:rPr>
              <a:t>participation</a:t>
            </a:r>
          </a:p>
          <a:p>
            <a:pPr marL="1541463" lvl="4" indent="-342900" algn="l" defTabSz="1260475">
              <a:lnSpc>
                <a:spcPct val="80000"/>
              </a:lnSpc>
              <a:buFont typeface="Wingdings" pitchFamily="2" charset="2"/>
              <a:buChar char="ü"/>
            </a:pPr>
            <a:endParaRPr lang="en-US" sz="2000" b="1" dirty="0" smtClean="0">
              <a:latin typeface="Trebuchet MS" pitchFamily="34" charset="0"/>
            </a:endParaRPr>
          </a:p>
          <a:p>
            <a:pPr marL="1084263" lvl="3" indent="-342900" algn="l" defTabSz="1260475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b="1" dirty="0" smtClean="0">
                <a:latin typeface="Trebuchet MS" pitchFamily="34" charset="0"/>
              </a:rPr>
              <a:t>Based </a:t>
            </a:r>
            <a:r>
              <a:rPr lang="en-US" sz="2000" b="1" dirty="0">
                <a:latin typeface="Trebuchet MS" pitchFamily="34" charset="0"/>
              </a:rPr>
              <a:t>on results of our efforts, identify best practice opportunities to apply to other chronic conditions</a:t>
            </a:r>
          </a:p>
          <a:p>
            <a:pPr marL="803275" lvl="3" algn="l">
              <a:lnSpc>
                <a:spcPct val="80000"/>
              </a:lnSpc>
            </a:pPr>
            <a:r>
              <a:rPr lang="en-US" sz="2000" b="1" dirty="0" smtClean="0">
                <a:latin typeface="Trebuchet MS" pitchFamily="34" charset="0"/>
              </a:rPr>
              <a:t> </a:t>
            </a:r>
          </a:p>
          <a:p>
            <a:pPr algn="l">
              <a:lnSpc>
                <a:spcPct val="80000"/>
              </a:lnSpc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72" y="5349875"/>
            <a:ext cx="1345958" cy="13459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93550" y="5664574"/>
            <a:ext cx="742832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i="1" dirty="0" smtClean="0">
                <a:solidFill>
                  <a:schemeClr val="bg1"/>
                </a:solidFill>
                <a:latin typeface="Trebuchet MS" pitchFamily="34" charset="0"/>
              </a:rPr>
              <a:t>Growth in the right place, at the right time, for the right reason</a:t>
            </a:r>
            <a:endParaRPr lang="en-US" sz="13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6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5920</TotalTime>
  <Words>1075</Words>
  <Application>Microsoft Office PowerPoint</Application>
  <PresentationFormat>On-screen Show (4:3)</PresentationFormat>
  <Paragraphs>147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Trebuchet MS</vt:lpstr>
      <vt:lpstr>Wingdings</vt:lpstr>
      <vt:lpstr>Office Theme</vt:lpstr>
      <vt:lpstr> Middle Peninsula  2013 Community Health Needs Assessment Action Plan  </vt:lpstr>
      <vt:lpstr>Background – Survey</vt:lpstr>
      <vt:lpstr>Background – Survey Respondents</vt:lpstr>
      <vt:lpstr>Background – Survey Participants, continued…</vt:lpstr>
      <vt:lpstr>Background – Action Plan Timeline</vt:lpstr>
      <vt:lpstr>Background – Action Plan Work Group </vt:lpstr>
      <vt:lpstr>Background - Action Plan Development</vt:lpstr>
      <vt:lpstr>The Action Plan</vt:lpstr>
      <vt:lpstr>The Action Plan</vt:lpstr>
      <vt:lpstr>The Action Plan</vt:lpstr>
      <vt:lpstr>The Action Plan</vt:lpstr>
      <vt:lpstr>The Action Plan</vt:lpstr>
      <vt:lpstr> Thank you</vt:lpstr>
    </vt:vector>
  </TitlesOfParts>
  <Company>SHIConfig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Varney, Scott</dc:creator>
  <cp:lastModifiedBy>Schmidt, Carrie</cp:lastModifiedBy>
  <cp:revision>118</cp:revision>
  <cp:lastPrinted>2015-02-18T14:15:38Z</cp:lastPrinted>
  <dcterms:created xsi:type="dcterms:W3CDTF">2014-01-28T20:09:29Z</dcterms:created>
  <dcterms:modified xsi:type="dcterms:W3CDTF">2017-02-17T22:02:42Z</dcterms:modified>
</cp:coreProperties>
</file>