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1" r:id="rId3"/>
    <p:sldId id="272" r:id="rId4"/>
    <p:sldId id="257" r:id="rId5"/>
    <p:sldId id="260" r:id="rId6"/>
    <p:sldId id="262" r:id="rId7"/>
    <p:sldId id="263" r:id="rId8"/>
    <p:sldId id="264" r:id="rId9"/>
    <p:sldId id="265" r:id="rId10"/>
    <p:sldId id="266" r:id="rId11"/>
    <p:sldId id="267" r:id="rId12"/>
    <p:sldId id="268" r:id="rId13"/>
    <p:sldId id="269" r:id="rId14"/>
    <p:sldId id="270" r:id="rId15"/>
    <p:sldId id="273" r:id="rId16"/>
    <p:sldId id="27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32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Response Percent</c:v>
                </c:pt>
              </c:strCache>
            </c:strRef>
          </c:tx>
          <c:invertIfNegative val="0"/>
          <c:cat>
            <c:strRef>
              <c:f>Sheet1!$A$2:$A$29</c:f>
              <c:strCache>
                <c:ptCount val="28"/>
                <c:pt idx="0">
                  <c:v>Adult Obesity</c:v>
                </c:pt>
                <c:pt idx="1">
                  <c:v>Diabetes</c:v>
                </c:pt>
                <c:pt idx="2">
                  <c:v>Alcohol Use</c:v>
                </c:pt>
                <c:pt idx="3">
                  <c:v>Substance Abuse - Illegal Drugs</c:v>
                </c:pt>
                <c:pt idx="4">
                  <c:v>Cancer</c:v>
                </c:pt>
                <c:pt idx="5">
                  <c:v>Childhood Obesity</c:v>
                </c:pt>
                <c:pt idx="6">
                  <c:v>Heart Disease &amp; Stroke</c:v>
                </c:pt>
                <c:pt idx="7">
                  <c:v>Alzheimer's Disease</c:v>
                </c:pt>
                <c:pt idx="8">
                  <c:v>Tobacco use</c:v>
                </c:pt>
                <c:pt idx="9">
                  <c:v>Mental Health Conditions</c:v>
                </c:pt>
                <c:pt idx="10">
                  <c:v>Substance Abuse - Prescription Drugs</c:v>
                </c:pt>
                <c:pt idx="11">
                  <c:v>Teen Pregnancy</c:v>
                </c:pt>
                <c:pt idx="12">
                  <c:v>Dental Care / Oral Health</c:v>
                </c:pt>
                <c:pt idx="13">
                  <c:v>Prenatal &amp; Pregnancy Care</c:v>
                </c:pt>
                <c:pt idx="14">
                  <c:v>Chronic Pain</c:v>
                </c:pt>
                <c:pt idx="15">
                  <c:v>Arthritis</c:v>
                </c:pt>
                <c:pt idx="16">
                  <c:v>Asthma</c:v>
                </c:pt>
                <c:pt idx="17">
                  <c:v>Domestic Violence</c:v>
                </c:pt>
                <c:pt idx="18">
                  <c:v>Intellectual / Developmental Disabilities</c:v>
                </c:pt>
                <c:pt idx="19">
                  <c:v>Respiratory Diseases (other than asthma)</c:v>
                </c:pt>
                <c:pt idx="20">
                  <c:v>Environmental Quality</c:v>
                </c:pt>
                <c:pt idx="21">
                  <c:v>Physical Disabilities</c:v>
                </c:pt>
                <c:pt idx="22">
                  <c:v>Sexually Trasmitted Diseases</c:v>
                </c:pt>
                <c:pt idx="23">
                  <c:v>Infectious Diseases</c:v>
                </c:pt>
                <c:pt idx="24">
                  <c:v>Injuries</c:v>
                </c:pt>
                <c:pt idx="25">
                  <c:v>Autism</c:v>
                </c:pt>
                <c:pt idx="26">
                  <c:v>HIV/AIDS</c:v>
                </c:pt>
                <c:pt idx="27">
                  <c:v>Other (Open Ended Response)</c:v>
                </c:pt>
              </c:strCache>
            </c:strRef>
          </c:cat>
          <c:val>
            <c:numRef>
              <c:f>Sheet1!$B$2:$B$28</c:f>
              <c:numCache>
                <c:formatCode>0%</c:formatCode>
                <c:ptCount val="27"/>
                <c:pt idx="0">
                  <c:v>0.79</c:v>
                </c:pt>
                <c:pt idx="1">
                  <c:v>0.76000000000000012</c:v>
                </c:pt>
                <c:pt idx="2">
                  <c:v>0.72000000000000008</c:v>
                </c:pt>
                <c:pt idx="3">
                  <c:v>0.72000000000000008</c:v>
                </c:pt>
                <c:pt idx="4">
                  <c:v>0.69000000000000017</c:v>
                </c:pt>
                <c:pt idx="5">
                  <c:v>0.69000000000000017</c:v>
                </c:pt>
                <c:pt idx="6">
                  <c:v>0.69000000000000017</c:v>
                </c:pt>
                <c:pt idx="7">
                  <c:v>0.62000000000000011</c:v>
                </c:pt>
                <c:pt idx="8">
                  <c:v>0.62000000000000011</c:v>
                </c:pt>
                <c:pt idx="9">
                  <c:v>0.59000000000000008</c:v>
                </c:pt>
                <c:pt idx="10">
                  <c:v>0.59000000000000008</c:v>
                </c:pt>
                <c:pt idx="11">
                  <c:v>0.52</c:v>
                </c:pt>
                <c:pt idx="12">
                  <c:v>0.45</c:v>
                </c:pt>
                <c:pt idx="13">
                  <c:v>0.45</c:v>
                </c:pt>
                <c:pt idx="14">
                  <c:v>0.41000000000000003</c:v>
                </c:pt>
                <c:pt idx="15">
                  <c:v>0.35000000000000003</c:v>
                </c:pt>
                <c:pt idx="16">
                  <c:v>0.35000000000000003</c:v>
                </c:pt>
                <c:pt idx="17">
                  <c:v>0.35000000000000003</c:v>
                </c:pt>
                <c:pt idx="18">
                  <c:v>0.31000000000000005</c:v>
                </c:pt>
                <c:pt idx="19">
                  <c:v>0.28000000000000008</c:v>
                </c:pt>
                <c:pt idx="20">
                  <c:v>0.17</c:v>
                </c:pt>
                <c:pt idx="21">
                  <c:v>0.17</c:v>
                </c:pt>
                <c:pt idx="22">
                  <c:v>0.17</c:v>
                </c:pt>
                <c:pt idx="23">
                  <c:v>0.14000000000000001</c:v>
                </c:pt>
                <c:pt idx="24">
                  <c:v>0.14000000000000001</c:v>
                </c:pt>
                <c:pt idx="25">
                  <c:v>0.1</c:v>
                </c:pt>
                <c:pt idx="26">
                  <c:v>0.1</c:v>
                </c:pt>
              </c:numCache>
            </c:numRef>
          </c:val>
        </c:ser>
        <c:dLbls>
          <c:showLegendKey val="0"/>
          <c:showVal val="0"/>
          <c:showCatName val="0"/>
          <c:showSerName val="0"/>
          <c:showPercent val="0"/>
          <c:showBubbleSize val="0"/>
        </c:dLbls>
        <c:gapWidth val="150"/>
        <c:axId val="306070912"/>
        <c:axId val="306070128"/>
      </c:barChart>
      <c:catAx>
        <c:axId val="306070912"/>
        <c:scaling>
          <c:orientation val="minMax"/>
        </c:scaling>
        <c:delete val="0"/>
        <c:axPos val="b"/>
        <c:numFmt formatCode="General" sourceLinked="0"/>
        <c:majorTickMark val="out"/>
        <c:minorTickMark val="none"/>
        <c:tickLblPos val="nextTo"/>
        <c:txPr>
          <a:bodyPr rot="-3000000" vert="horz" anchor="ctr" anchorCtr="0"/>
          <a:lstStyle/>
          <a:p>
            <a:pPr>
              <a:defRPr sz="1200"/>
            </a:pPr>
            <a:endParaRPr lang="en-US"/>
          </a:p>
        </c:txPr>
        <c:crossAx val="306070128"/>
        <c:crosses val="autoZero"/>
        <c:auto val="1"/>
        <c:lblAlgn val="ctr"/>
        <c:lblOffset val="100"/>
        <c:noMultiLvlLbl val="0"/>
      </c:catAx>
      <c:valAx>
        <c:axId val="306070128"/>
        <c:scaling>
          <c:orientation val="minMax"/>
        </c:scaling>
        <c:delete val="0"/>
        <c:axPos val="l"/>
        <c:majorGridlines/>
        <c:numFmt formatCode="0%" sourceLinked="1"/>
        <c:majorTickMark val="out"/>
        <c:minorTickMark val="none"/>
        <c:tickLblPos val="nextTo"/>
        <c:crossAx val="30607091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Response Percent</c:v>
                </c:pt>
              </c:strCache>
            </c:strRef>
          </c:tx>
          <c:invertIfNegative val="0"/>
          <c:cat>
            <c:strRef>
              <c:f>Sheet1!$A$2:$A$28</c:f>
              <c:strCache>
                <c:ptCount val="27"/>
                <c:pt idx="0">
                  <c:v>Behavioral Health Services </c:v>
                </c:pt>
                <c:pt idx="1">
                  <c:v>Hospital Services</c:v>
                </c:pt>
                <c:pt idx="2">
                  <c:v>Aging Services</c:v>
                </c:pt>
                <c:pt idx="3">
                  <c:v>Health Care Coverage</c:v>
                </c:pt>
                <c:pt idx="4">
                  <c:v>Health Promotion and Prevention Services</c:v>
                </c:pt>
                <c:pt idx="5">
                  <c:v>Chronic Pain management Services</c:v>
                </c:pt>
                <c:pt idx="6">
                  <c:v>Patient Self management Services</c:v>
                </c:pt>
                <c:pt idx="7">
                  <c:v>Specilaty Medical Care</c:v>
                </c:pt>
                <c:pt idx="8">
                  <c:v>Transportation</c:v>
                </c:pt>
                <c:pt idx="9">
                  <c:v>Long Term Care Services</c:v>
                </c:pt>
                <c:pt idx="10">
                  <c:v>Chronic Disease Services</c:v>
                </c:pt>
                <c:pt idx="11">
                  <c:v>Domestic Violence Services</c:v>
                </c:pt>
                <c:pt idx="12">
                  <c:v>dental Care / Oral Health Services</c:v>
                </c:pt>
                <c:pt idx="13">
                  <c:v>Early Intervention Services for Children</c:v>
                </c:pt>
                <c:pt idx="14">
                  <c:v>Maternal, Infant &amp; Child Health Svcs</c:v>
                </c:pt>
                <c:pt idx="15">
                  <c:v>Primary Health Care Services</c:v>
                </c:pt>
                <c:pt idx="16">
                  <c:v>Family Planning Services</c:v>
                </c:pt>
                <c:pt idx="17">
                  <c:v>School Health Services</c:v>
                </c:pt>
                <c:pt idx="18">
                  <c:v>Social Services</c:v>
                </c:pt>
                <c:pt idx="19">
                  <c:v>Food Safety Net / Basic Needs Services</c:v>
                </c:pt>
                <c:pt idx="20">
                  <c:v>Public Health Services</c:v>
                </c:pt>
                <c:pt idx="21">
                  <c:v>Home Health Services</c:v>
                </c:pt>
                <c:pt idx="22">
                  <c:v>Environmental Health Services</c:v>
                </c:pt>
                <c:pt idx="23">
                  <c:v>Hospice Services</c:v>
                </c:pt>
                <c:pt idx="24">
                  <c:v>Pharmacy Services</c:v>
                </c:pt>
                <c:pt idx="25">
                  <c:v>Workplace Health and Saefty Services</c:v>
                </c:pt>
                <c:pt idx="26">
                  <c:v>Other (Open Ended Response)</c:v>
                </c:pt>
              </c:strCache>
            </c:strRef>
          </c:cat>
          <c:val>
            <c:numRef>
              <c:f>Sheet1!$B$2:$B$28</c:f>
              <c:numCache>
                <c:formatCode>0%</c:formatCode>
                <c:ptCount val="27"/>
                <c:pt idx="0">
                  <c:v>0.77000000000000013</c:v>
                </c:pt>
                <c:pt idx="1">
                  <c:v>0.70000000000000007</c:v>
                </c:pt>
                <c:pt idx="2">
                  <c:v>0.53</c:v>
                </c:pt>
                <c:pt idx="3">
                  <c:v>0.5</c:v>
                </c:pt>
                <c:pt idx="4">
                  <c:v>0.5</c:v>
                </c:pt>
                <c:pt idx="5">
                  <c:v>0.47000000000000003</c:v>
                </c:pt>
                <c:pt idx="6">
                  <c:v>0.47000000000000003</c:v>
                </c:pt>
                <c:pt idx="7">
                  <c:v>0.43000000000000005</c:v>
                </c:pt>
                <c:pt idx="8">
                  <c:v>0.43000000000000005</c:v>
                </c:pt>
                <c:pt idx="9">
                  <c:v>0.37000000000000005</c:v>
                </c:pt>
                <c:pt idx="10">
                  <c:v>0.33000000000000007</c:v>
                </c:pt>
                <c:pt idx="11">
                  <c:v>0.33000000000000007</c:v>
                </c:pt>
                <c:pt idx="12">
                  <c:v>0.30000000000000004</c:v>
                </c:pt>
                <c:pt idx="13">
                  <c:v>0.30000000000000004</c:v>
                </c:pt>
                <c:pt idx="14">
                  <c:v>0.30000000000000004</c:v>
                </c:pt>
                <c:pt idx="15">
                  <c:v>0.27</c:v>
                </c:pt>
                <c:pt idx="16">
                  <c:v>0.17</c:v>
                </c:pt>
                <c:pt idx="17">
                  <c:v>0.17</c:v>
                </c:pt>
                <c:pt idx="18">
                  <c:v>0.17</c:v>
                </c:pt>
                <c:pt idx="19">
                  <c:v>0.13</c:v>
                </c:pt>
                <c:pt idx="20">
                  <c:v>0.13</c:v>
                </c:pt>
                <c:pt idx="21">
                  <c:v>0.1</c:v>
                </c:pt>
                <c:pt idx="22">
                  <c:v>7.0000000000000021E-2</c:v>
                </c:pt>
                <c:pt idx="23">
                  <c:v>7.0000000000000021E-2</c:v>
                </c:pt>
                <c:pt idx="24">
                  <c:v>7.0000000000000021E-2</c:v>
                </c:pt>
                <c:pt idx="25">
                  <c:v>3.0000000000000002E-2</c:v>
                </c:pt>
                <c:pt idx="26">
                  <c:v>0.13</c:v>
                </c:pt>
              </c:numCache>
            </c:numRef>
          </c:val>
        </c:ser>
        <c:dLbls>
          <c:showLegendKey val="0"/>
          <c:showVal val="0"/>
          <c:showCatName val="0"/>
          <c:showSerName val="0"/>
          <c:showPercent val="0"/>
          <c:showBubbleSize val="0"/>
        </c:dLbls>
        <c:gapWidth val="150"/>
        <c:axId val="213717208"/>
        <c:axId val="213718384"/>
      </c:barChart>
      <c:catAx>
        <c:axId val="213717208"/>
        <c:scaling>
          <c:orientation val="minMax"/>
        </c:scaling>
        <c:delete val="0"/>
        <c:axPos val="b"/>
        <c:numFmt formatCode="General" sourceLinked="0"/>
        <c:majorTickMark val="out"/>
        <c:minorTickMark val="none"/>
        <c:tickLblPos val="nextTo"/>
        <c:txPr>
          <a:bodyPr rot="-3000000" vert="horz" anchor="ctr" anchorCtr="0"/>
          <a:lstStyle/>
          <a:p>
            <a:pPr>
              <a:defRPr sz="1200"/>
            </a:pPr>
            <a:endParaRPr lang="en-US"/>
          </a:p>
        </c:txPr>
        <c:crossAx val="213718384"/>
        <c:crosses val="autoZero"/>
        <c:auto val="1"/>
        <c:lblAlgn val="ctr"/>
        <c:lblOffset val="100"/>
        <c:noMultiLvlLbl val="0"/>
      </c:catAx>
      <c:valAx>
        <c:axId val="213718384"/>
        <c:scaling>
          <c:orientation val="minMax"/>
        </c:scaling>
        <c:delete val="0"/>
        <c:axPos val="l"/>
        <c:majorGridlines/>
        <c:numFmt formatCode="0%" sourceLinked="1"/>
        <c:majorTickMark val="out"/>
        <c:minorTickMark val="none"/>
        <c:tickLblPos val="nextTo"/>
        <c:crossAx val="21371720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6F5A4D-D9BA-4384-A7A4-53F2669F2792}" type="datetimeFigureOut">
              <a:rPr lang="en-US" smtClean="0"/>
              <a:pPr/>
              <a:t>2/17/2017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3BD198-D889-4020-A505-4F6BB57E48E2}" type="slidenum">
              <a:rPr lang="en-US" smtClean="0"/>
              <a:pPr/>
              <a:t>‹#›</a:t>
            </a:fld>
            <a:endParaRPr lang="en-US"/>
          </a:p>
        </p:txBody>
      </p:sp>
    </p:spTree>
    <p:extLst>
      <p:ext uri="{BB962C8B-B14F-4D97-AF65-F5344CB8AC3E}">
        <p14:creationId xmlns:p14="http://schemas.microsoft.com/office/powerpoint/2010/main" val="3595398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9D2DF9-338B-4192-9085-22745A733087}" type="datetimeFigureOut">
              <a:rPr lang="en-US" smtClean="0"/>
              <a:pPr/>
              <a:t>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FD125-2158-4834-B2A9-B207E6A1107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9D2DF9-338B-4192-9085-22745A733087}" type="datetimeFigureOut">
              <a:rPr lang="en-US" smtClean="0"/>
              <a:pPr/>
              <a:t>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FD125-2158-4834-B2A9-B207E6A110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9D2DF9-338B-4192-9085-22745A733087}" type="datetimeFigureOut">
              <a:rPr lang="en-US" smtClean="0"/>
              <a:pPr/>
              <a:t>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FD125-2158-4834-B2A9-B207E6A110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9D2DF9-338B-4192-9085-22745A733087}" type="datetimeFigureOut">
              <a:rPr lang="en-US" smtClean="0"/>
              <a:pPr/>
              <a:t>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FD125-2158-4834-B2A9-B207E6A110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9D2DF9-338B-4192-9085-22745A733087}" type="datetimeFigureOut">
              <a:rPr lang="en-US" smtClean="0"/>
              <a:pPr/>
              <a:t>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FD125-2158-4834-B2A9-B207E6A1107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9D2DF9-338B-4192-9085-22745A733087}" type="datetimeFigureOut">
              <a:rPr lang="en-US" smtClean="0"/>
              <a:pPr/>
              <a:t>2/17/2017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FD125-2158-4834-B2A9-B207E6A1107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9D2DF9-338B-4192-9085-22745A733087}" type="datetimeFigureOut">
              <a:rPr lang="en-US" smtClean="0"/>
              <a:pPr/>
              <a:t>2/17/2017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FD125-2158-4834-B2A9-B207E6A1107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9D2DF9-338B-4192-9085-22745A733087}" type="datetimeFigureOut">
              <a:rPr lang="en-US" smtClean="0"/>
              <a:pPr/>
              <a:t>2/17/2017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FD125-2158-4834-B2A9-B207E6A110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9D2DF9-338B-4192-9085-22745A733087}" type="datetimeFigureOut">
              <a:rPr lang="en-US" smtClean="0"/>
              <a:pPr/>
              <a:t>2/17/2017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FD125-2158-4834-B2A9-B207E6A110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9D2DF9-338B-4192-9085-22745A733087}" type="datetimeFigureOut">
              <a:rPr lang="en-US" smtClean="0"/>
              <a:pPr/>
              <a:t>2/17/2017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FD125-2158-4834-B2A9-B207E6A1107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9D2DF9-338B-4192-9085-22745A733087}" type="datetimeFigureOut">
              <a:rPr lang="en-US" smtClean="0"/>
              <a:pPr/>
              <a:t>2/17/2017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FD125-2158-4834-B2A9-B207E6A1107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9D2DF9-338B-4192-9085-22745A733087}" type="datetimeFigureOut">
              <a:rPr lang="en-US" smtClean="0"/>
              <a:pPr/>
              <a:t>2/17/2017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BFD125-2158-4834-B2A9-B207E6A110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Eastern Shore Community Needs Assessment</a:t>
            </a:r>
            <a:endParaRPr lang="en-US" dirty="0"/>
          </a:p>
        </p:txBody>
      </p:sp>
      <p:sp>
        <p:nvSpPr>
          <p:cNvPr id="3" name="Subtitle 2"/>
          <p:cNvSpPr>
            <a:spLocks noGrp="1"/>
          </p:cNvSpPr>
          <p:nvPr>
            <p:ph type="subTitle" idx="1"/>
          </p:nvPr>
        </p:nvSpPr>
        <p:spPr/>
        <p:txBody>
          <a:bodyPr/>
          <a:lstStyle/>
          <a:p>
            <a:r>
              <a:rPr lang="en-US" sz="2800" dirty="0" smtClean="0"/>
              <a:t>Initial Assessment by </a:t>
            </a:r>
          </a:p>
          <a:p>
            <a:r>
              <a:rPr lang="en-US" sz="2800" dirty="0" smtClean="0"/>
              <a:t>Community Health Solutions</a:t>
            </a:r>
            <a:endParaRPr lang="en-US" sz="2800" dirty="0"/>
          </a:p>
          <a:p>
            <a:r>
              <a:rPr lang="en-US" sz="2400" i="1" dirty="0" smtClean="0"/>
              <a:t>October 2012</a:t>
            </a:r>
            <a:endParaRPr lang="en-US" sz="24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Highlights of Indicator Review</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Compared to the rest of Virginia, the population on the Eastern Shore </a:t>
            </a:r>
          </a:p>
          <a:p>
            <a:pPr lvl="1"/>
            <a:r>
              <a:rPr lang="en-US" dirty="0" smtClean="0"/>
              <a:t>Is more sparsely populated</a:t>
            </a:r>
          </a:p>
          <a:p>
            <a:pPr lvl="1"/>
            <a:r>
              <a:rPr lang="en-US" dirty="0" smtClean="0"/>
              <a:t>Has proportionately more seniors age 65+</a:t>
            </a:r>
          </a:p>
          <a:p>
            <a:pPr lvl="1"/>
            <a:r>
              <a:rPr lang="en-US" dirty="0" smtClean="0"/>
              <a:t>Has proportionately more African American residents</a:t>
            </a:r>
          </a:p>
          <a:p>
            <a:pPr lvl="1"/>
            <a:r>
              <a:rPr lang="en-US" dirty="0" smtClean="0"/>
              <a:t>Has lower income levels</a:t>
            </a:r>
          </a:p>
          <a:p>
            <a:pPr lvl="1"/>
            <a:r>
              <a:rPr lang="en-US" dirty="0" smtClean="0"/>
              <a:t>Has proportionately more adults without a high school education</a:t>
            </a:r>
          </a:p>
          <a:p>
            <a:pPr lvl="1">
              <a:buNone/>
            </a:pPr>
            <a:endParaRPr lang="en-US" dirty="0" smtClean="0"/>
          </a:p>
          <a:p>
            <a:r>
              <a:rPr lang="en-US" dirty="0" smtClean="0"/>
              <a:t>The leading causes of death in 2010 were</a:t>
            </a:r>
          </a:p>
          <a:p>
            <a:pPr lvl="1"/>
            <a:r>
              <a:rPr lang="en-US" dirty="0" smtClean="0"/>
              <a:t>Heart disease</a:t>
            </a:r>
          </a:p>
          <a:p>
            <a:pPr lvl="1"/>
            <a:r>
              <a:rPr lang="en-US" dirty="0" smtClean="0"/>
              <a:t>Malignant neoplasm (cancer)</a:t>
            </a:r>
          </a:p>
          <a:p>
            <a:pPr lvl="1"/>
            <a:r>
              <a:rPr lang="en-US" dirty="0" err="1" smtClean="0"/>
              <a:t>Cereberovascular</a:t>
            </a:r>
            <a:r>
              <a:rPr lang="en-US" dirty="0" smtClean="0"/>
              <a:t> disease (stroke)</a:t>
            </a:r>
          </a:p>
          <a:p>
            <a:pPr lvl="1">
              <a:buNone/>
            </a:pPr>
            <a:endParaRPr lang="en-US" dirty="0" smtClean="0"/>
          </a:p>
          <a:p>
            <a:r>
              <a:rPr lang="en-US" dirty="0" smtClean="0"/>
              <a:t>The age-group death rates per 100,000 population were higher on the Eastern Shore than the statewide rates fro adults age 45-64 and comparable for seniors age 65+</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Highlights of Indicator Review (cont.)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Compared to the rest of Virginia, the Eastern Shore in 2010</a:t>
            </a:r>
          </a:p>
          <a:p>
            <a:pPr lvl="1"/>
            <a:r>
              <a:rPr lang="en-US" dirty="0" smtClean="0"/>
              <a:t>Had higher rates of low weight births</a:t>
            </a:r>
          </a:p>
          <a:p>
            <a:pPr lvl="1"/>
            <a:r>
              <a:rPr lang="en-US" dirty="0" smtClean="0"/>
              <a:t>Had higher rates of births without early prenatal care</a:t>
            </a:r>
          </a:p>
          <a:p>
            <a:pPr lvl="1"/>
            <a:r>
              <a:rPr lang="en-US" dirty="0" smtClean="0"/>
              <a:t>Had higher rates of non-marital births</a:t>
            </a:r>
          </a:p>
          <a:p>
            <a:pPr lvl="1"/>
            <a:r>
              <a:rPr lang="en-US" dirty="0" smtClean="0"/>
              <a:t>Had higher five-year infant mortality rates</a:t>
            </a:r>
          </a:p>
          <a:p>
            <a:pPr lvl="1"/>
            <a:r>
              <a:rPr lang="en-US" dirty="0" smtClean="0"/>
              <a:t>Had higher teen pregnancy rates</a:t>
            </a:r>
          </a:p>
          <a:p>
            <a:pPr lvl="1">
              <a:buNone/>
            </a:pPr>
            <a:endParaRPr lang="en-US" dirty="0" smtClean="0"/>
          </a:p>
          <a:p>
            <a:r>
              <a:rPr lang="en-US" dirty="0" smtClean="0"/>
              <a:t>A review of the Agency for Healthcare Research and Quality’s Preventions Quality Indicators (PQI’s) showed the PQI discharge rates per 100,000 population were higher than the statewide rates for adults age 45-64 and lower for seniors age 65+.  The leading diagnoses for these discharges were:</a:t>
            </a:r>
          </a:p>
          <a:p>
            <a:pPr lvl="1"/>
            <a:r>
              <a:rPr lang="en-US" dirty="0" smtClean="0"/>
              <a:t>Congestive Heart Failure (CHF)</a:t>
            </a:r>
          </a:p>
          <a:p>
            <a:pPr lvl="1"/>
            <a:r>
              <a:rPr lang="en-US" dirty="0" smtClean="0"/>
              <a:t>Bacterial Pneumonia</a:t>
            </a:r>
          </a:p>
          <a:p>
            <a:pPr lvl="1"/>
            <a:r>
              <a:rPr lang="en-US" dirty="0" smtClean="0"/>
              <a:t>Chronic Obstructive Pulmonary Disorder (COPD)</a:t>
            </a:r>
          </a:p>
          <a:p>
            <a:pPr>
              <a:buNone/>
            </a:pP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Highlights of Indicator Review (cont.)</a:t>
            </a:r>
            <a:endParaRPr lang="en-US" dirty="0"/>
          </a:p>
        </p:txBody>
      </p:sp>
      <p:sp>
        <p:nvSpPr>
          <p:cNvPr id="3" name="Content Placeholder 2"/>
          <p:cNvSpPr>
            <a:spLocks noGrp="1"/>
          </p:cNvSpPr>
          <p:nvPr>
            <p:ph idx="1"/>
          </p:nvPr>
        </p:nvSpPr>
        <p:spPr>
          <a:xfrm>
            <a:off x="457200" y="1600200"/>
            <a:ext cx="8229600" cy="4953000"/>
          </a:xfrm>
        </p:spPr>
        <p:txBody>
          <a:bodyPr>
            <a:normAutofit fontScale="55000" lnSpcReduction="20000"/>
          </a:bodyPr>
          <a:lstStyle/>
          <a:p>
            <a:r>
              <a:rPr lang="en-US" dirty="0" smtClean="0"/>
              <a:t>The Behavioral Health inpatient discharge rates per 100,000 for the Eastern Shore in 2011 were lower than statewide rates for similar age groups (age 30+).  The leading diagnoses for these discharges were:</a:t>
            </a:r>
          </a:p>
          <a:p>
            <a:pPr lvl="1"/>
            <a:r>
              <a:rPr lang="en-US" dirty="0" smtClean="0"/>
              <a:t>Affective Psychoses</a:t>
            </a:r>
          </a:p>
          <a:p>
            <a:pPr lvl="1"/>
            <a:r>
              <a:rPr lang="en-US" dirty="0" smtClean="0"/>
              <a:t>General symptoms</a:t>
            </a:r>
          </a:p>
          <a:p>
            <a:pPr lvl="1"/>
            <a:r>
              <a:rPr lang="en-US" dirty="0" smtClean="0"/>
              <a:t>Schizophrenic disorders</a:t>
            </a:r>
          </a:p>
          <a:p>
            <a:pPr lvl="1">
              <a:buNone/>
            </a:pPr>
            <a:endParaRPr lang="en-US" dirty="0" smtClean="0"/>
          </a:p>
          <a:p>
            <a:r>
              <a:rPr lang="en-US" dirty="0" smtClean="0"/>
              <a:t>The Health Risk Factor Profile revealed both health risks and chronic conditions prevalent in the area.  </a:t>
            </a:r>
          </a:p>
          <a:p>
            <a:pPr lvl="1"/>
            <a:r>
              <a:rPr lang="en-US" dirty="0" smtClean="0"/>
              <a:t>A substantial number of adults on the Eastern Shore may have health risks related to:</a:t>
            </a:r>
          </a:p>
          <a:p>
            <a:pPr lvl="2"/>
            <a:r>
              <a:rPr lang="en-US" dirty="0" smtClean="0"/>
              <a:t>Nutrition</a:t>
            </a:r>
          </a:p>
          <a:p>
            <a:pPr lvl="2"/>
            <a:r>
              <a:rPr lang="en-US" dirty="0" smtClean="0"/>
              <a:t>Weight</a:t>
            </a:r>
          </a:p>
          <a:p>
            <a:pPr lvl="2"/>
            <a:r>
              <a:rPr lang="en-US" dirty="0" smtClean="0"/>
              <a:t>Physical activity</a:t>
            </a:r>
          </a:p>
          <a:p>
            <a:pPr lvl="2"/>
            <a:r>
              <a:rPr lang="en-US" dirty="0" smtClean="0"/>
              <a:t>Tobacco</a:t>
            </a:r>
          </a:p>
          <a:p>
            <a:pPr lvl="2"/>
            <a:r>
              <a:rPr lang="en-US" dirty="0" smtClean="0"/>
              <a:t>Alcohol</a:t>
            </a:r>
          </a:p>
          <a:p>
            <a:pPr lvl="1"/>
            <a:r>
              <a:rPr lang="en-US" dirty="0" smtClean="0"/>
              <a:t>A substantial number of adults may have chronic conditions such as </a:t>
            </a:r>
          </a:p>
          <a:p>
            <a:pPr lvl="2"/>
            <a:r>
              <a:rPr lang="en-US" dirty="0" smtClean="0"/>
              <a:t>Arthritis</a:t>
            </a:r>
          </a:p>
          <a:p>
            <a:pPr lvl="2"/>
            <a:r>
              <a:rPr lang="en-US" dirty="0" smtClean="0"/>
              <a:t>Hypertension / High blood pressure </a:t>
            </a:r>
          </a:p>
          <a:p>
            <a:pPr lvl="2"/>
            <a:r>
              <a:rPr lang="en-US" dirty="0" smtClean="0"/>
              <a:t>High cholesterol</a:t>
            </a:r>
          </a:p>
          <a:p>
            <a:pPr lvl="2"/>
            <a:r>
              <a:rPr lang="en-US" dirty="0" smtClean="0"/>
              <a:t>Asthma</a:t>
            </a:r>
          </a:p>
          <a:p>
            <a:pPr lvl="2"/>
            <a:r>
              <a:rPr lang="en-US" dirty="0" smtClean="0"/>
              <a:t>Diabetes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Highlights of Indicator Review (cont.)</a:t>
            </a:r>
            <a:endParaRPr lang="en-US" dirty="0"/>
          </a:p>
        </p:txBody>
      </p:sp>
      <p:sp>
        <p:nvSpPr>
          <p:cNvPr id="3" name="Content Placeholder 2"/>
          <p:cNvSpPr>
            <a:spLocks noGrp="1"/>
          </p:cNvSpPr>
          <p:nvPr>
            <p:ph idx="1"/>
          </p:nvPr>
        </p:nvSpPr>
        <p:spPr>
          <a:xfrm>
            <a:off x="457200" y="1600200"/>
            <a:ext cx="8229600" cy="4953000"/>
          </a:xfrm>
        </p:spPr>
        <p:txBody>
          <a:bodyPr>
            <a:normAutofit/>
          </a:bodyPr>
          <a:lstStyle/>
          <a:p>
            <a:r>
              <a:rPr lang="en-US" sz="2400" dirty="0" smtClean="0"/>
              <a:t>The Child Health Risk Factor Profile estimates that large numbers of children on the Eastern Shore are not meeting the recommendations for health eating, physical activity and healthy weight.</a:t>
            </a:r>
          </a:p>
          <a:p>
            <a:pPr lvl="1">
              <a:buNone/>
            </a:pPr>
            <a:endParaRPr lang="en-US" dirty="0" smtClean="0"/>
          </a:p>
          <a:p>
            <a:r>
              <a:rPr lang="en-US" sz="2200" dirty="0" smtClean="0"/>
              <a:t>The Uninsured Profile estimates 8,960 (18%) non-elderly residents were uninsured at any give point in time.  </a:t>
            </a:r>
          </a:p>
          <a:p>
            <a:pPr lvl="1"/>
            <a:r>
              <a:rPr lang="en-US" sz="1900" dirty="0" smtClean="0"/>
              <a:t>The large majority of uninsured residents were estimated to have income at or below 200% of the federal poverty level.</a:t>
            </a:r>
          </a:p>
          <a:p>
            <a:pPr lvl="1"/>
            <a:r>
              <a:rPr lang="en-US" sz="1900" dirty="0" smtClean="0"/>
              <a:t>This includes:</a:t>
            </a:r>
          </a:p>
          <a:p>
            <a:pPr lvl="2"/>
            <a:r>
              <a:rPr lang="en-US" sz="1600" dirty="0" smtClean="0"/>
              <a:t>1,108 children </a:t>
            </a:r>
          </a:p>
          <a:p>
            <a:pPr lvl="2"/>
            <a:r>
              <a:rPr lang="en-US" sz="1600" dirty="0" smtClean="0"/>
              <a:t>7,852 adults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Highlights of Indicator Review (cont.)</a:t>
            </a:r>
            <a:endParaRPr lang="en-US" dirty="0"/>
          </a:p>
        </p:txBody>
      </p:sp>
      <p:sp>
        <p:nvSpPr>
          <p:cNvPr id="3" name="Content Placeholder 2"/>
          <p:cNvSpPr>
            <a:spLocks noGrp="1"/>
          </p:cNvSpPr>
          <p:nvPr>
            <p:ph idx="1"/>
          </p:nvPr>
        </p:nvSpPr>
        <p:spPr>
          <a:xfrm>
            <a:off x="457200" y="1600200"/>
            <a:ext cx="8229600" cy="4953000"/>
          </a:xfrm>
        </p:spPr>
        <p:txBody>
          <a:bodyPr>
            <a:normAutofit/>
          </a:bodyPr>
          <a:lstStyle/>
          <a:p>
            <a:r>
              <a:rPr lang="en-US" sz="2000" dirty="0" smtClean="0"/>
              <a:t>All of Accomack and Northampton counties have full designation as Medically Underserved Areas (MUA)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2013 Eastern Shore CHNA</a:t>
            </a:r>
            <a:br>
              <a:rPr lang="en-US" dirty="0" smtClean="0"/>
            </a:br>
            <a:r>
              <a:rPr lang="en-US" sz="4000" i="1" dirty="0" smtClean="0"/>
              <a:t> </a:t>
            </a:r>
            <a:r>
              <a:rPr lang="en-US" sz="2700" i="1" dirty="0" smtClean="0"/>
              <a:t>Identified Priorities &amp; </a:t>
            </a:r>
            <a:r>
              <a:rPr lang="en-US" sz="2700" i="1" dirty="0" smtClean="0"/>
              <a:t>Action Plans</a:t>
            </a:r>
            <a:endParaRPr lang="en-US" sz="2700" i="1" dirty="0"/>
          </a:p>
        </p:txBody>
      </p:sp>
      <p:sp>
        <p:nvSpPr>
          <p:cNvPr id="3" name="Content Placeholder 2"/>
          <p:cNvSpPr>
            <a:spLocks noGrp="1"/>
          </p:cNvSpPr>
          <p:nvPr>
            <p:ph idx="1"/>
          </p:nvPr>
        </p:nvSpPr>
        <p:spPr/>
        <p:txBody>
          <a:bodyPr>
            <a:normAutofit fontScale="70000" lnSpcReduction="20000"/>
          </a:bodyPr>
          <a:lstStyle/>
          <a:p>
            <a:r>
              <a:rPr lang="en-US" b="1" dirty="0" smtClean="0"/>
              <a:t>Mental Health</a:t>
            </a:r>
          </a:p>
          <a:p>
            <a:pPr lvl="1"/>
            <a:r>
              <a:rPr lang="en-US" i="1" u="sng" dirty="0" smtClean="0"/>
              <a:t>Identified</a:t>
            </a:r>
            <a:r>
              <a:rPr lang="en-US" dirty="0" smtClean="0"/>
              <a:t> as a key community health concern &amp; an identified service gap.  </a:t>
            </a:r>
          </a:p>
          <a:p>
            <a:pPr lvl="1"/>
            <a:r>
              <a:rPr lang="en-US" i="1" u="sng" dirty="0" smtClean="0"/>
              <a:t>Action: </a:t>
            </a:r>
            <a:r>
              <a:rPr lang="en-US" dirty="0" smtClean="0"/>
              <a:t>CSB to work </a:t>
            </a:r>
            <a:r>
              <a:rPr lang="en-US" dirty="0" smtClean="0"/>
              <a:t>with ESRH to offer mental health services in the ESRH clinics</a:t>
            </a:r>
          </a:p>
          <a:p>
            <a:pPr lvl="1"/>
            <a:endParaRPr lang="en-US" dirty="0" smtClean="0"/>
          </a:p>
          <a:p>
            <a:r>
              <a:rPr lang="en-US" b="1" dirty="0" smtClean="0"/>
              <a:t>Alcohol &amp; Substance Abuse and the Impact on Domestic Violence</a:t>
            </a:r>
          </a:p>
          <a:p>
            <a:pPr lvl="1"/>
            <a:r>
              <a:rPr lang="en-US" i="1" u="sng" dirty="0" smtClean="0"/>
              <a:t>Identified</a:t>
            </a:r>
            <a:r>
              <a:rPr lang="en-US" dirty="0" smtClean="0"/>
              <a:t> that Domestic Abuse &amp; Sexual Assault as a result of alcohol and substance abuse was a key issue for the community.  Also identified the lack of a Sexual Assault Nurse Examiner (SANE Nurse) as a critical issue in supporting the survivors of assault and the prosecution of the assailants. </a:t>
            </a:r>
          </a:p>
          <a:p>
            <a:pPr lvl="1"/>
            <a:r>
              <a:rPr lang="en-US" i="1" u="sng" dirty="0" smtClean="0"/>
              <a:t>Action: </a:t>
            </a:r>
            <a:r>
              <a:rPr lang="en-US" dirty="0" smtClean="0"/>
              <a:t>RSMH </a:t>
            </a:r>
            <a:r>
              <a:rPr lang="en-US" dirty="0" smtClean="0"/>
              <a:t>will contract </a:t>
            </a:r>
            <a:r>
              <a:rPr lang="en-US" dirty="0" smtClean="0"/>
              <a:t>with Chesapeake Forensics to provide a SANE Nurse who will respond to every incident, assist the victim in the ED, collect the forensic evidence and provide expert witness testimony throughout the court process.  </a:t>
            </a:r>
          </a:p>
        </p:txBody>
      </p:sp>
      <p:sp>
        <p:nvSpPr>
          <p:cNvPr id="4" name="Slide Number Placeholder 3"/>
          <p:cNvSpPr>
            <a:spLocks noGrp="1"/>
          </p:cNvSpPr>
          <p:nvPr>
            <p:ph type="sldNum" sz="quarter" idx="12"/>
          </p:nvPr>
        </p:nvSpPr>
        <p:spPr/>
        <p:txBody>
          <a:bodyPr/>
          <a:lstStyle/>
          <a:p>
            <a:fld id="{910DFC3D-F078-4DFA-A9BE-DF68DE183D1F}" type="slidenum">
              <a:rPr lang="en-US" smtClean="0"/>
              <a:pPr/>
              <a:t>15</a:t>
            </a:fld>
            <a:endParaRPr lang="en-US" dirty="0"/>
          </a:p>
        </p:txBody>
      </p:sp>
    </p:spTree>
    <p:extLst>
      <p:ext uri="{BB962C8B-B14F-4D97-AF65-F5344CB8AC3E}">
        <p14:creationId xmlns:p14="http://schemas.microsoft.com/office/powerpoint/2010/main" val="1635566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2013 Eastern Shore CHNA</a:t>
            </a:r>
            <a:r>
              <a:rPr lang="en-US" sz="2700" dirty="0" smtClean="0"/>
              <a:t/>
            </a:r>
            <a:br>
              <a:rPr lang="en-US" sz="2700" dirty="0" smtClean="0"/>
            </a:br>
            <a:r>
              <a:rPr lang="en-US" sz="2700" i="1" dirty="0" smtClean="0"/>
              <a:t> Identified Priorities &amp; </a:t>
            </a:r>
            <a:r>
              <a:rPr lang="en-US" sz="2700" i="1" dirty="0" smtClean="0"/>
              <a:t>Action Plans</a:t>
            </a:r>
            <a:r>
              <a:rPr lang="en-US" sz="2700" dirty="0" smtClean="0"/>
              <a:t/>
            </a:r>
            <a:br>
              <a:rPr lang="en-US" sz="2700" dirty="0" smtClean="0"/>
            </a:br>
            <a:endParaRPr lang="en-US" sz="2700" i="1" dirty="0"/>
          </a:p>
        </p:txBody>
      </p:sp>
      <p:sp>
        <p:nvSpPr>
          <p:cNvPr id="3" name="Content Placeholder 2"/>
          <p:cNvSpPr>
            <a:spLocks noGrp="1"/>
          </p:cNvSpPr>
          <p:nvPr>
            <p:ph idx="1"/>
          </p:nvPr>
        </p:nvSpPr>
        <p:spPr>
          <a:xfrm>
            <a:off x="457200" y="1600200"/>
            <a:ext cx="8229600" cy="4724400"/>
          </a:xfrm>
        </p:spPr>
        <p:txBody>
          <a:bodyPr>
            <a:normAutofit fontScale="70000" lnSpcReduction="20000"/>
          </a:bodyPr>
          <a:lstStyle/>
          <a:p>
            <a:r>
              <a:rPr lang="en-US" b="1" dirty="0" smtClean="0"/>
              <a:t>Health Promotion &amp; Prevention</a:t>
            </a:r>
          </a:p>
          <a:p>
            <a:pPr lvl="1"/>
            <a:r>
              <a:rPr lang="en-US" i="1" u="sng" dirty="0" smtClean="0"/>
              <a:t>Identified</a:t>
            </a:r>
            <a:r>
              <a:rPr lang="en-US" dirty="0" smtClean="0"/>
              <a:t> unhealthy lifestyles and the resulting medical issues as a key problem for the Eastern Shore community.</a:t>
            </a:r>
          </a:p>
          <a:p>
            <a:pPr lvl="1"/>
            <a:r>
              <a:rPr lang="en-US" i="1" u="sng" dirty="0" smtClean="0"/>
              <a:t>Action: </a:t>
            </a:r>
            <a:r>
              <a:rPr lang="en-US" dirty="0" smtClean="0"/>
              <a:t>ESHC </a:t>
            </a:r>
            <a:r>
              <a:rPr lang="en-US" dirty="0" smtClean="0"/>
              <a:t>to work to </a:t>
            </a:r>
            <a:r>
              <a:rPr lang="en-US" dirty="0" smtClean="0"/>
              <a:t>insure access to health dining options at area restaurants and continues to work on building livable communities on the Eastern Shore. </a:t>
            </a:r>
          </a:p>
          <a:p>
            <a:r>
              <a:rPr lang="en-US" b="1" dirty="0" smtClean="0"/>
              <a:t>Aging Services</a:t>
            </a:r>
          </a:p>
          <a:p>
            <a:pPr lvl="1"/>
            <a:r>
              <a:rPr lang="en-US" i="1" u="sng" dirty="0" smtClean="0"/>
              <a:t>Identified</a:t>
            </a:r>
            <a:r>
              <a:rPr lang="en-US" dirty="0" smtClean="0"/>
              <a:t> a lack of services for the aging population on the Eastern Shore, as well as lack of access to existing services due to transportation and other issues.</a:t>
            </a:r>
          </a:p>
          <a:p>
            <a:pPr lvl="1"/>
            <a:r>
              <a:rPr lang="en-US" i="1" u="sng" dirty="0" smtClean="0"/>
              <a:t>Action: </a:t>
            </a:r>
            <a:r>
              <a:rPr lang="en-US" dirty="0" smtClean="0"/>
              <a:t>Riverside and Hospice and Palliative Care of the Eastern Shore </a:t>
            </a:r>
            <a:r>
              <a:rPr lang="en-US" dirty="0" smtClean="0"/>
              <a:t>to explore ways to work together to better </a:t>
            </a:r>
            <a:r>
              <a:rPr lang="en-US" dirty="0" smtClean="0"/>
              <a:t>service area residents.</a:t>
            </a:r>
          </a:p>
          <a:p>
            <a:r>
              <a:rPr lang="en-US" b="1" dirty="0" smtClean="0"/>
              <a:t>Awareness of Existing Services</a:t>
            </a:r>
          </a:p>
          <a:p>
            <a:pPr lvl="1"/>
            <a:r>
              <a:rPr lang="en-US" i="1" u="sng" dirty="0" smtClean="0"/>
              <a:t>Identified</a:t>
            </a:r>
            <a:r>
              <a:rPr lang="en-US" dirty="0" smtClean="0"/>
              <a:t> that many community members felt there was a lack of awareness of existing services on the Shore.  </a:t>
            </a:r>
          </a:p>
          <a:p>
            <a:pPr lvl="1"/>
            <a:r>
              <a:rPr lang="en-US" i="1" u="sng" dirty="0" smtClean="0"/>
              <a:t>Action: </a:t>
            </a:r>
            <a:r>
              <a:rPr lang="en-US" dirty="0" smtClean="0"/>
              <a:t>RSMH </a:t>
            </a:r>
            <a:r>
              <a:rPr lang="en-US" dirty="0" smtClean="0"/>
              <a:t>to create a directory </a:t>
            </a:r>
            <a:r>
              <a:rPr lang="en-US" dirty="0" smtClean="0"/>
              <a:t>of services and maintains it online. </a:t>
            </a:r>
          </a:p>
          <a:p>
            <a:endParaRPr lang="en-US" dirty="0"/>
          </a:p>
        </p:txBody>
      </p:sp>
      <p:sp>
        <p:nvSpPr>
          <p:cNvPr id="5" name="Slide Number Placeholder 4"/>
          <p:cNvSpPr>
            <a:spLocks noGrp="1"/>
          </p:cNvSpPr>
          <p:nvPr>
            <p:ph type="sldNum" sz="quarter" idx="12"/>
          </p:nvPr>
        </p:nvSpPr>
        <p:spPr/>
        <p:txBody>
          <a:bodyPr/>
          <a:lstStyle/>
          <a:p>
            <a:fld id="{910DFC3D-F078-4DFA-A9BE-DF68DE183D1F}" type="slidenum">
              <a:rPr lang="en-US" smtClean="0"/>
              <a:pPr/>
              <a:t>16</a:t>
            </a:fld>
            <a:endParaRPr lang="en-US" dirty="0"/>
          </a:p>
        </p:txBody>
      </p:sp>
    </p:spTree>
    <p:extLst>
      <p:ext uri="{BB962C8B-B14F-4D97-AF65-F5344CB8AC3E}">
        <p14:creationId xmlns:p14="http://schemas.microsoft.com/office/powerpoint/2010/main" val="3701705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n-US" sz="3200" dirty="0" smtClean="0"/>
              <a:t>Four New IRS Requirements for Charitable 501(c)(3) Hospitals With The Affordable Care Act (ACA)</a:t>
            </a:r>
            <a:endParaRPr lang="en-US" sz="3200" dirty="0"/>
          </a:p>
        </p:txBody>
      </p:sp>
      <p:sp>
        <p:nvSpPr>
          <p:cNvPr id="5" name="Content Placeholder 4"/>
          <p:cNvSpPr>
            <a:spLocks noGrp="1"/>
          </p:cNvSpPr>
          <p:nvPr>
            <p:ph idx="1"/>
          </p:nvPr>
        </p:nvSpPr>
        <p:spPr>
          <a:xfrm>
            <a:off x="457200" y="1600200"/>
            <a:ext cx="8229600" cy="4724400"/>
          </a:xfrm>
        </p:spPr>
        <p:txBody>
          <a:bodyPr>
            <a:normAutofit fontScale="92500" lnSpcReduction="10000"/>
          </a:bodyPr>
          <a:lstStyle/>
          <a:p>
            <a:r>
              <a:rPr lang="en-US" sz="2400" dirty="0" smtClean="0"/>
              <a:t>Section 501 (r) of the ACA requires each 501(c)(3) hospital organization on a facility-by-facility basis to </a:t>
            </a:r>
          </a:p>
          <a:p>
            <a:pPr marL="800100" lvl="1" indent="-342900">
              <a:buFont typeface="+mj-lt"/>
              <a:buAutoNum type="arabicPeriod"/>
            </a:pPr>
            <a:r>
              <a:rPr lang="en-US" sz="1200" dirty="0" smtClean="0"/>
              <a:t>Establish written financial assistance and emergency medical policies</a:t>
            </a:r>
          </a:p>
          <a:p>
            <a:pPr marL="800100" lvl="1" indent="-342900">
              <a:buFont typeface="+mj-lt"/>
              <a:buAutoNum type="arabicPeriod"/>
            </a:pPr>
            <a:r>
              <a:rPr lang="en-US" sz="1200" dirty="0" smtClean="0"/>
              <a:t>Limit amounts charged for emergency or other medically necessary care to individuals eligible for assistance under the hospital’s financial assistance policy.</a:t>
            </a:r>
          </a:p>
          <a:p>
            <a:pPr marL="800100" lvl="1" indent="-342900">
              <a:buFont typeface="+mj-lt"/>
              <a:buAutoNum type="arabicPeriod"/>
            </a:pPr>
            <a:r>
              <a:rPr lang="en-US" sz="1200" dirty="0" smtClean="0"/>
              <a:t>Make reasonable efforts to determine whether an individual is eligible for assistance under the hospital’s financial assistance policy before engaging in extraordinary collection actins against an individual and</a:t>
            </a:r>
          </a:p>
          <a:p>
            <a:pPr marL="914400" lvl="1" indent="-457200">
              <a:buFont typeface="+mj-lt"/>
              <a:buAutoNum type="arabicPeriod"/>
            </a:pPr>
            <a:r>
              <a:rPr lang="en-US" sz="2200" dirty="0" smtClean="0"/>
              <a:t>Conduct a Community Health Needs Assessment (CHNA) at least once every three years.</a:t>
            </a:r>
          </a:p>
          <a:p>
            <a:pPr marL="1314450" lvl="2" indent="-457200"/>
            <a:r>
              <a:rPr lang="en-US" sz="1800" dirty="0" smtClean="0"/>
              <a:t>This CHNA requirement is effective for tax years beginning after March 23, 2012.</a:t>
            </a:r>
          </a:p>
          <a:p>
            <a:pPr marL="1314450" lvl="2" indent="-457200"/>
            <a:r>
              <a:rPr lang="en-US" sz="1800" dirty="0" smtClean="0"/>
              <a:t>Must adopt a written implementation strategy to address identified community needs</a:t>
            </a:r>
          </a:p>
          <a:p>
            <a:pPr marL="1314450" lvl="2" indent="-457200"/>
            <a:r>
              <a:rPr lang="en-US" sz="1800" dirty="0" smtClean="0"/>
              <a:t>Include input from persons who represent the broad interest of the community</a:t>
            </a:r>
          </a:p>
          <a:p>
            <a:pPr marL="1314450" lvl="2" indent="-457200"/>
            <a:r>
              <a:rPr lang="en-US" sz="1800" dirty="0" smtClean="0"/>
              <a:t>Include input from persons having public health knowledge or expertise</a:t>
            </a:r>
          </a:p>
          <a:p>
            <a:pPr marL="1314450" lvl="2" indent="-457200"/>
            <a:r>
              <a:rPr lang="en-US" sz="1800" dirty="0" smtClean="0"/>
              <a:t>Make assessment widely available to the public</a:t>
            </a:r>
          </a:p>
          <a:p>
            <a:pPr marL="1314450" lvl="2" indent="-457200"/>
            <a:r>
              <a:rPr lang="en-US" sz="1800" dirty="0" smtClean="0"/>
              <a:t>Failure to comply is $50,000 fine per tax year</a:t>
            </a:r>
          </a:p>
          <a:p>
            <a:pPr marL="1314450" lvl="2" indent="-457200">
              <a:buNone/>
            </a:pPr>
            <a:endParaRPr lang="en-US" sz="1800" dirty="0" smtClean="0"/>
          </a:p>
        </p:txBody>
      </p:sp>
      <p:sp>
        <p:nvSpPr>
          <p:cNvPr id="7" name="Rounded Rectangle 6"/>
          <p:cNvSpPr/>
          <p:nvPr/>
        </p:nvSpPr>
        <p:spPr>
          <a:xfrm>
            <a:off x="304800" y="3124200"/>
            <a:ext cx="8534400" cy="3048000"/>
          </a:xfrm>
          <a:prstGeom prst="roundRect">
            <a:avLst/>
          </a:prstGeom>
          <a:noFill/>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CHNA Benefits</a:t>
            </a:r>
            <a:endParaRPr lang="en-US" dirty="0"/>
          </a:p>
        </p:txBody>
      </p:sp>
      <p:sp>
        <p:nvSpPr>
          <p:cNvPr id="3" name="Content Placeholder 2"/>
          <p:cNvSpPr>
            <a:spLocks noGrp="1"/>
          </p:cNvSpPr>
          <p:nvPr>
            <p:ph idx="1"/>
          </p:nvPr>
        </p:nvSpPr>
        <p:spPr/>
        <p:txBody>
          <a:bodyPr/>
          <a:lstStyle/>
          <a:p>
            <a:r>
              <a:rPr lang="en-US" sz="2800" dirty="0" smtClean="0"/>
              <a:t>Identify key opportunities for clinical offerings.</a:t>
            </a:r>
          </a:p>
          <a:p>
            <a:r>
              <a:rPr lang="en-US" sz="2800" dirty="0" smtClean="0"/>
              <a:t>Identify opportunities for community health outreach.</a:t>
            </a:r>
          </a:p>
          <a:p>
            <a:r>
              <a:rPr lang="en-US" sz="2800" dirty="0" smtClean="0"/>
              <a:t>Solidify population health understanding during transition to ACO markets. </a:t>
            </a:r>
          </a:p>
          <a:p>
            <a:r>
              <a:rPr lang="en-US" sz="2800" dirty="0" smtClean="0"/>
              <a:t>On Eastern Shore – provides opportunity to connect with community health leaders during critical phase of transition from Northampton to Accomack county.</a:t>
            </a:r>
          </a:p>
          <a:p>
            <a:endParaRPr lang="en-US" sz="2800"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and How…</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Riverside commissioned Community Health Solutions to conduct a community health needs assessment of the Eastern Shore for Riverside Shore Memorial Hospital.  </a:t>
            </a:r>
          </a:p>
          <a:p>
            <a:pPr>
              <a:buNone/>
            </a:pPr>
            <a:endParaRPr lang="en-US" dirty="0" smtClean="0"/>
          </a:p>
          <a:p>
            <a:r>
              <a:rPr lang="en-US" dirty="0" smtClean="0"/>
              <a:t>Both Accomack and Northampton counties were included in the assessment, and the 30 ZIPs that they cover.</a:t>
            </a:r>
          </a:p>
          <a:p>
            <a:pPr>
              <a:buNone/>
            </a:pPr>
            <a:endParaRPr lang="en-US" dirty="0" smtClean="0"/>
          </a:p>
          <a:p>
            <a:r>
              <a:rPr lang="en-US" dirty="0" smtClean="0"/>
              <a:t>Methodology: Two Prong Approach</a:t>
            </a:r>
          </a:p>
          <a:p>
            <a:pPr lvl="1"/>
            <a:r>
              <a:rPr lang="en-US" dirty="0" smtClean="0"/>
              <a:t>Community Insight Profile</a:t>
            </a:r>
          </a:p>
          <a:p>
            <a:pPr lvl="2"/>
            <a:r>
              <a:rPr lang="en-US" u="sng" dirty="0" smtClean="0"/>
              <a:t>Qualitative </a:t>
            </a:r>
            <a:r>
              <a:rPr lang="en-US" dirty="0" smtClean="0"/>
              <a:t>analysis from survey of community stakeholders</a:t>
            </a:r>
          </a:p>
          <a:p>
            <a:pPr lvl="1"/>
            <a:r>
              <a:rPr lang="en-US" dirty="0" smtClean="0"/>
              <a:t>Community Indicator Profile</a:t>
            </a:r>
          </a:p>
          <a:p>
            <a:pPr lvl="2"/>
            <a:r>
              <a:rPr lang="en-US" u="sng" dirty="0" smtClean="0"/>
              <a:t>Quantitative</a:t>
            </a:r>
            <a:r>
              <a:rPr lang="en-US" dirty="0" smtClean="0"/>
              <a:t> analysis from community health status indicators</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Insight Profile</a:t>
            </a:r>
            <a:endParaRPr lang="en-US" dirty="0"/>
          </a:p>
        </p:txBody>
      </p:sp>
      <p:sp>
        <p:nvSpPr>
          <p:cNvPr id="3" name="Content Placeholder 2"/>
          <p:cNvSpPr>
            <a:spLocks noGrp="1"/>
          </p:cNvSpPr>
          <p:nvPr>
            <p:ph idx="1"/>
          </p:nvPr>
        </p:nvSpPr>
        <p:spPr/>
        <p:txBody>
          <a:bodyPr/>
          <a:lstStyle/>
          <a:p>
            <a:r>
              <a:rPr lang="en-US" dirty="0" smtClean="0"/>
              <a:t>Survey sent to 55 community stakeholders</a:t>
            </a:r>
          </a:p>
          <a:p>
            <a:r>
              <a:rPr lang="en-US" dirty="0" smtClean="0"/>
              <a:t>Response rate of 56% (31)</a:t>
            </a:r>
          </a:p>
          <a:p>
            <a:r>
              <a:rPr lang="en-US" dirty="0" smtClean="0"/>
              <a:t>Survey participants were asked to provide viewpoints on:</a:t>
            </a:r>
          </a:p>
          <a:p>
            <a:pPr lvl="1"/>
            <a:r>
              <a:rPr lang="en-US" dirty="0" smtClean="0"/>
              <a:t>Important health concerns in the community;</a:t>
            </a:r>
          </a:p>
          <a:p>
            <a:pPr lvl="1"/>
            <a:r>
              <a:rPr lang="en-US" dirty="0" smtClean="0"/>
              <a:t>Significant service gaps in the community; and </a:t>
            </a:r>
          </a:p>
          <a:p>
            <a:pPr lvl="1"/>
            <a:r>
              <a:rPr lang="en-US" dirty="0" smtClean="0"/>
              <a:t>Ideas for addressing health concerns and service gaps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Organizational Affiliations of </a:t>
            </a:r>
            <a:br>
              <a:rPr lang="en-US" dirty="0" smtClean="0"/>
            </a:br>
            <a:r>
              <a:rPr lang="en-US" dirty="0" smtClean="0"/>
              <a:t>Survey Respondents</a:t>
            </a:r>
            <a:endParaRPr lang="en-US" dirty="0"/>
          </a:p>
        </p:txBody>
      </p:sp>
      <p:sp>
        <p:nvSpPr>
          <p:cNvPr id="4" name="Content Placeholder 3"/>
          <p:cNvSpPr>
            <a:spLocks noGrp="1"/>
          </p:cNvSpPr>
          <p:nvPr>
            <p:ph sz="half" idx="1"/>
          </p:nvPr>
        </p:nvSpPr>
        <p:spPr/>
        <p:txBody>
          <a:bodyPr>
            <a:noAutofit/>
          </a:bodyPr>
          <a:lstStyle/>
          <a:p>
            <a:r>
              <a:rPr lang="en-US" sz="1600" dirty="0" smtClean="0"/>
              <a:t>Banks Chiropractic and Nutrition</a:t>
            </a:r>
          </a:p>
          <a:p>
            <a:r>
              <a:rPr lang="en-US" sz="1600" dirty="0" smtClean="0"/>
              <a:t>County of Northampton</a:t>
            </a:r>
          </a:p>
          <a:p>
            <a:r>
              <a:rPr lang="en-US" sz="1600" dirty="0" smtClean="0"/>
              <a:t>Eastern Shore Area Agency on Aging</a:t>
            </a:r>
          </a:p>
          <a:p>
            <a:r>
              <a:rPr lang="en-US" sz="1600" dirty="0" smtClean="0"/>
              <a:t>Eastern Shore Chamber of Commerce</a:t>
            </a:r>
          </a:p>
          <a:p>
            <a:r>
              <a:rPr lang="en-US" sz="1600" dirty="0" smtClean="0"/>
              <a:t>Eastern Shore Chiropractic Clinic</a:t>
            </a:r>
          </a:p>
          <a:p>
            <a:r>
              <a:rPr lang="en-US" sz="1600" dirty="0" smtClean="0"/>
              <a:t>Eastern Shore Community College</a:t>
            </a:r>
          </a:p>
          <a:p>
            <a:r>
              <a:rPr lang="en-US" sz="1600" dirty="0" smtClean="0"/>
              <a:t>Eastern Shore Community Services Board</a:t>
            </a:r>
          </a:p>
          <a:p>
            <a:r>
              <a:rPr lang="en-US" sz="1600" dirty="0" smtClean="0"/>
              <a:t>Eastern Shore Rural Health System</a:t>
            </a:r>
          </a:p>
          <a:p>
            <a:r>
              <a:rPr lang="en-US" sz="1600" dirty="0" smtClean="0"/>
              <a:t>First Home Care</a:t>
            </a:r>
          </a:p>
          <a:p>
            <a:r>
              <a:rPr lang="en-US" sz="1600" dirty="0" smtClean="0"/>
              <a:t>First Med EMS</a:t>
            </a:r>
          </a:p>
          <a:p>
            <a:r>
              <a:rPr lang="en-US" sz="1600" dirty="0" smtClean="0"/>
              <a:t>H&amp;H Pharmacy</a:t>
            </a:r>
          </a:p>
          <a:p>
            <a:r>
              <a:rPr lang="en-US" sz="1600" dirty="0" smtClean="0"/>
              <a:t>Hermitage on the Eastern Shore</a:t>
            </a:r>
          </a:p>
          <a:p>
            <a:r>
              <a:rPr lang="en-US" sz="1600" dirty="0" smtClean="0"/>
              <a:t>Hospice and Palliative Care of the Eastern Shore</a:t>
            </a:r>
          </a:p>
          <a:p>
            <a:r>
              <a:rPr lang="en-US" sz="1600" dirty="0" smtClean="0"/>
              <a:t>Len J. </a:t>
            </a:r>
            <a:r>
              <a:rPr lang="en-US" sz="1600" dirty="0" err="1" smtClean="0"/>
              <a:t>Bundick</a:t>
            </a:r>
            <a:r>
              <a:rPr lang="en-US" sz="1600" dirty="0" smtClean="0"/>
              <a:t>, Chiropractor, PC</a:t>
            </a:r>
          </a:p>
        </p:txBody>
      </p:sp>
      <p:sp>
        <p:nvSpPr>
          <p:cNvPr id="5" name="Content Placeholder 4"/>
          <p:cNvSpPr>
            <a:spLocks noGrp="1"/>
          </p:cNvSpPr>
          <p:nvPr>
            <p:ph sz="half" idx="2"/>
          </p:nvPr>
        </p:nvSpPr>
        <p:spPr/>
        <p:txBody>
          <a:bodyPr>
            <a:noAutofit/>
          </a:bodyPr>
          <a:lstStyle/>
          <a:p>
            <a:r>
              <a:rPr lang="en-US" sz="1600" dirty="0" smtClean="0"/>
              <a:t>Northampton County Chamber of Commerce</a:t>
            </a:r>
          </a:p>
          <a:p>
            <a:r>
              <a:rPr lang="en-US" sz="1600" dirty="0" smtClean="0"/>
              <a:t>Northampton County Public Schools</a:t>
            </a:r>
          </a:p>
          <a:p>
            <a:r>
              <a:rPr lang="en-US" sz="1600" dirty="0" err="1" smtClean="0"/>
              <a:t>Rayfield’s</a:t>
            </a:r>
            <a:r>
              <a:rPr lang="en-US" sz="1600" dirty="0" smtClean="0"/>
              <a:t> Pharmacy</a:t>
            </a:r>
          </a:p>
          <a:p>
            <a:r>
              <a:rPr lang="en-US" sz="1600" dirty="0" smtClean="0"/>
              <a:t>Riverside Home Health</a:t>
            </a:r>
          </a:p>
          <a:p>
            <a:r>
              <a:rPr lang="en-US" sz="1600" dirty="0" smtClean="0"/>
              <a:t>Riverside Shore Memorial Hospital</a:t>
            </a:r>
          </a:p>
          <a:p>
            <a:r>
              <a:rPr lang="en-US" sz="1600" dirty="0" smtClean="0"/>
              <a:t>Riverside Shore Rehabilitation Center</a:t>
            </a:r>
          </a:p>
          <a:p>
            <a:r>
              <a:rPr lang="en-US" sz="1600" dirty="0" err="1" smtClean="0"/>
              <a:t>Runninger’s</a:t>
            </a:r>
            <a:r>
              <a:rPr lang="en-US" sz="1600" dirty="0" smtClean="0"/>
              <a:t> Pharmacy</a:t>
            </a:r>
          </a:p>
          <a:p>
            <a:r>
              <a:rPr lang="en-US" sz="1600" dirty="0" smtClean="0"/>
              <a:t>Seashore </a:t>
            </a:r>
            <a:r>
              <a:rPr lang="en-US" sz="1600" dirty="0" err="1" smtClean="0"/>
              <a:t>Eyecare</a:t>
            </a:r>
            <a:endParaRPr lang="en-US" sz="1600" dirty="0" smtClean="0"/>
          </a:p>
          <a:p>
            <a:r>
              <a:rPr lang="en-US" sz="1600" dirty="0" smtClean="0"/>
              <a:t>Town of Cape Charles</a:t>
            </a:r>
          </a:p>
          <a:p>
            <a:r>
              <a:rPr lang="en-US" sz="1600" dirty="0" smtClean="0"/>
              <a:t>Town of Onancock</a:t>
            </a:r>
          </a:p>
          <a:p>
            <a:r>
              <a:rPr lang="en-US" sz="1600" dirty="0" smtClean="0"/>
              <a:t>Town of </a:t>
            </a:r>
            <a:r>
              <a:rPr lang="en-US" sz="1600" dirty="0" err="1" smtClean="0"/>
              <a:t>Onley</a:t>
            </a:r>
            <a:endParaRPr lang="en-US" sz="1600" dirty="0" smtClean="0"/>
          </a:p>
          <a:p>
            <a:r>
              <a:rPr lang="en-US" sz="1600" dirty="0" smtClean="0"/>
              <a:t>Virginia Department of Health - Eastern Shore Health District</a:t>
            </a:r>
          </a:p>
          <a:p>
            <a:r>
              <a:rPr lang="en-US" sz="1600" dirty="0" smtClean="0"/>
              <a:t>Virginia Division of Rehabilitative Services</a:t>
            </a:r>
          </a:p>
          <a:p>
            <a:r>
              <a:rPr lang="en-US" sz="1600" dirty="0" smtClean="0"/>
              <a:t>Unknown (2)</a:t>
            </a:r>
            <a:endParaRPr 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28600"/>
            <a:ext cx="9144000" cy="1143000"/>
          </a:xfrm>
        </p:spPr>
        <p:txBody>
          <a:bodyPr>
            <a:normAutofit fontScale="90000"/>
          </a:bodyPr>
          <a:lstStyle/>
          <a:p>
            <a:r>
              <a:rPr lang="en-US" dirty="0" smtClean="0"/>
              <a:t>Important Community Health Concerns Identified by Survey Respondents</a:t>
            </a:r>
            <a:endParaRPr lang="en-US" dirty="0"/>
          </a:p>
        </p:txBody>
      </p:sp>
      <p:graphicFrame>
        <p:nvGraphicFramePr>
          <p:cNvPr id="7" name="Content Placeholder 6"/>
          <p:cNvGraphicFramePr>
            <a:graphicFrameLocks noGrp="1"/>
          </p:cNvGraphicFramePr>
          <p:nvPr>
            <p:ph idx="1"/>
          </p:nvPr>
        </p:nvGraphicFramePr>
        <p:xfrm>
          <a:off x="457200" y="1600200"/>
          <a:ext cx="82296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9" name="Footer Placeholder 8"/>
          <p:cNvSpPr>
            <a:spLocks noGrp="1"/>
          </p:cNvSpPr>
          <p:nvPr>
            <p:ph type="ftr" sz="quarter" idx="11"/>
          </p:nvPr>
        </p:nvSpPr>
        <p:spPr>
          <a:xfrm>
            <a:off x="5486400" y="6477000"/>
            <a:ext cx="3886200" cy="288925"/>
          </a:xfrm>
        </p:spPr>
        <p:txBody>
          <a:bodyPr/>
          <a:lstStyle/>
          <a:p>
            <a:r>
              <a:rPr lang="en-US" dirty="0" smtClean="0"/>
              <a:t>29 of the 31 respondents answered this question</a:t>
            </a:r>
            <a:endParaRPr lang="en-US" dirty="0"/>
          </a:p>
        </p:txBody>
      </p:sp>
      <p:sp>
        <p:nvSpPr>
          <p:cNvPr id="6" name="Oval 5"/>
          <p:cNvSpPr/>
          <p:nvPr/>
        </p:nvSpPr>
        <p:spPr>
          <a:xfrm>
            <a:off x="1143000" y="1447800"/>
            <a:ext cx="1981200" cy="30480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ular Callout 7"/>
          <p:cNvSpPr/>
          <p:nvPr/>
        </p:nvSpPr>
        <p:spPr>
          <a:xfrm>
            <a:off x="5486400" y="1371600"/>
            <a:ext cx="2438400" cy="1828800"/>
          </a:xfrm>
          <a:prstGeom prst="wedgeRoundRectCallout">
            <a:avLst>
              <a:gd name="adj1" fmla="val -158370"/>
              <a:gd name="adj2" fmla="val -22257"/>
              <a:gd name="adj3" fmla="val 16667"/>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u="sng" dirty="0" smtClean="0"/>
              <a:t>Top Health Concerns Identified</a:t>
            </a:r>
            <a:r>
              <a:rPr lang="en-US" sz="1200" dirty="0" smtClean="0"/>
              <a:t>:</a:t>
            </a:r>
          </a:p>
          <a:p>
            <a:pPr marL="342900" indent="-342900">
              <a:buAutoNum type="arabicPeriod"/>
            </a:pPr>
            <a:r>
              <a:rPr lang="en-US" sz="1200" dirty="0" smtClean="0"/>
              <a:t>Adult Obesity</a:t>
            </a:r>
          </a:p>
          <a:p>
            <a:pPr marL="342900" indent="-342900">
              <a:buAutoNum type="arabicPeriod"/>
            </a:pPr>
            <a:r>
              <a:rPr lang="en-US" sz="1200" dirty="0" smtClean="0"/>
              <a:t>Diabetes</a:t>
            </a:r>
          </a:p>
          <a:p>
            <a:pPr marL="342900" indent="-342900">
              <a:buAutoNum type="arabicPeriod"/>
            </a:pPr>
            <a:r>
              <a:rPr lang="en-US" sz="1200" dirty="0" smtClean="0"/>
              <a:t>Alcohol Use</a:t>
            </a:r>
          </a:p>
          <a:p>
            <a:pPr marL="342900" indent="-342900">
              <a:buAutoNum type="arabicPeriod"/>
            </a:pPr>
            <a:r>
              <a:rPr lang="en-US" sz="1200" dirty="0" smtClean="0"/>
              <a:t>Substance Abuse</a:t>
            </a:r>
          </a:p>
          <a:p>
            <a:pPr marL="342900" indent="-342900">
              <a:buAutoNum type="arabicPeriod"/>
            </a:pPr>
            <a:r>
              <a:rPr lang="en-US" sz="1200" dirty="0" smtClean="0"/>
              <a:t>Cancer</a:t>
            </a:r>
          </a:p>
          <a:p>
            <a:pPr marL="342900" indent="-342900">
              <a:buAutoNum type="arabicPeriod"/>
            </a:pPr>
            <a:r>
              <a:rPr lang="en-US" sz="1200" dirty="0" smtClean="0"/>
              <a:t>Childhood Obesity</a:t>
            </a:r>
          </a:p>
          <a:p>
            <a:pPr marL="342900" indent="-342900">
              <a:buAutoNum type="arabicPeriod"/>
            </a:pPr>
            <a:r>
              <a:rPr lang="en-US" sz="1200" dirty="0" smtClean="0"/>
              <a:t>Heart Disease &amp; Stroke</a:t>
            </a:r>
            <a:endParaRPr lang="en-US"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Important Community Service Gaps Identified by Survey Respondents</a:t>
            </a:r>
            <a:endParaRPr lang="en-US" dirty="0"/>
          </a:p>
        </p:txBody>
      </p:sp>
      <p:graphicFrame>
        <p:nvGraphicFramePr>
          <p:cNvPr id="7" name="Content Placeholder 6"/>
          <p:cNvGraphicFramePr>
            <a:graphicFrameLocks noGrp="1"/>
          </p:cNvGraphicFramePr>
          <p:nvPr>
            <p:ph idx="1"/>
          </p:nvPr>
        </p:nvGraphicFramePr>
        <p:xfrm>
          <a:off x="457200" y="1600200"/>
          <a:ext cx="82296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9" name="Footer Placeholder 8"/>
          <p:cNvSpPr>
            <a:spLocks noGrp="1"/>
          </p:cNvSpPr>
          <p:nvPr>
            <p:ph type="ftr" sz="quarter" idx="11"/>
          </p:nvPr>
        </p:nvSpPr>
        <p:spPr>
          <a:xfrm>
            <a:off x="5486400" y="6477000"/>
            <a:ext cx="3886200" cy="288925"/>
          </a:xfrm>
        </p:spPr>
        <p:txBody>
          <a:bodyPr/>
          <a:lstStyle/>
          <a:p>
            <a:r>
              <a:rPr lang="en-US" dirty="0" smtClean="0"/>
              <a:t>30 of the 31 respondents answered this question</a:t>
            </a:r>
            <a:endParaRPr lang="en-US" dirty="0"/>
          </a:p>
        </p:txBody>
      </p:sp>
      <p:sp>
        <p:nvSpPr>
          <p:cNvPr id="6" name="Rounded Rectangular Callout 5"/>
          <p:cNvSpPr/>
          <p:nvPr/>
        </p:nvSpPr>
        <p:spPr>
          <a:xfrm>
            <a:off x="7543800" y="2819400"/>
            <a:ext cx="1447800" cy="533400"/>
          </a:xfrm>
          <a:prstGeom prst="wedgeRoundRectCallout">
            <a:avLst>
              <a:gd name="adj1" fmla="val 9294"/>
              <a:gd name="adj2" fmla="val 140365"/>
              <a:gd name="adj3" fmla="val 16667"/>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Multiple comments on the need for inpatient psych capacity</a:t>
            </a:r>
            <a:endParaRPr lang="en-US" sz="1000" dirty="0">
              <a:solidFill>
                <a:schemeClr val="bg1"/>
              </a:solidFill>
            </a:endParaRPr>
          </a:p>
        </p:txBody>
      </p:sp>
      <p:sp>
        <p:nvSpPr>
          <p:cNvPr id="8" name="Rounded Rectangular Callout 7"/>
          <p:cNvSpPr/>
          <p:nvPr/>
        </p:nvSpPr>
        <p:spPr>
          <a:xfrm>
            <a:off x="4191000" y="1600200"/>
            <a:ext cx="3200400" cy="1752600"/>
          </a:xfrm>
          <a:prstGeom prst="wedgeRoundRectCallout">
            <a:avLst>
              <a:gd name="adj1" fmla="val -99008"/>
              <a:gd name="adj2" fmla="val -16178"/>
              <a:gd name="adj3" fmla="val 16667"/>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u="sng" dirty="0" smtClean="0"/>
              <a:t>Top Service Gaps Identified</a:t>
            </a:r>
            <a:r>
              <a:rPr lang="en-US" sz="1200" dirty="0" smtClean="0"/>
              <a:t>:</a:t>
            </a:r>
          </a:p>
          <a:p>
            <a:pPr marL="342900" indent="-342900">
              <a:buAutoNum type="arabicPeriod"/>
            </a:pPr>
            <a:r>
              <a:rPr lang="en-US" sz="1200" dirty="0" smtClean="0"/>
              <a:t>Behavioral Health Services (including mental health, substance use and intellectual disability)</a:t>
            </a:r>
          </a:p>
          <a:p>
            <a:pPr marL="342900" indent="-342900">
              <a:buAutoNum type="arabicPeriod"/>
            </a:pPr>
            <a:r>
              <a:rPr lang="en-US" sz="1200" dirty="0" smtClean="0"/>
              <a:t>Hospital Services (including ED, inpatient &amp; outpatient)</a:t>
            </a:r>
          </a:p>
          <a:p>
            <a:pPr marL="342900" indent="-342900">
              <a:buAutoNum type="arabicPeriod"/>
            </a:pPr>
            <a:r>
              <a:rPr lang="en-US" sz="1200" dirty="0" smtClean="0"/>
              <a:t>Aging Services</a:t>
            </a:r>
          </a:p>
          <a:p>
            <a:pPr marL="342900" indent="-342900">
              <a:buAutoNum type="arabicPeriod"/>
            </a:pPr>
            <a:r>
              <a:rPr lang="en-US" sz="1200" dirty="0" smtClean="0"/>
              <a:t>Health Care Coverage</a:t>
            </a:r>
          </a:p>
          <a:p>
            <a:pPr marL="342900" indent="-342900">
              <a:buAutoNum type="arabicPeriod"/>
            </a:pPr>
            <a:r>
              <a:rPr lang="en-US" sz="1200" dirty="0" smtClean="0"/>
              <a:t>Health Promotion &amp; Prevention Services</a:t>
            </a:r>
            <a:endParaRPr lang="en-US" sz="1200" dirty="0"/>
          </a:p>
        </p:txBody>
      </p:sp>
      <p:sp>
        <p:nvSpPr>
          <p:cNvPr id="10" name="Oval 9"/>
          <p:cNvSpPr/>
          <p:nvPr/>
        </p:nvSpPr>
        <p:spPr>
          <a:xfrm>
            <a:off x="1371600" y="1828800"/>
            <a:ext cx="1447800" cy="26670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Indicator Profile</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The needs assessment reviewed 9 specific profiles:</a:t>
            </a:r>
          </a:p>
          <a:p>
            <a:pPr marL="514350" indent="-514350">
              <a:buFont typeface="+mj-lt"/>
              <a:buAutoNum type="arabicPeriod"/>
            </a:pPr>
            <a:r>
              <a:rPr lang="en-US" sz="2600" dirty="0" smtClean="0"/>
              <a:t>Health Demographic Snapshot</a:t>
            </a:r>
          </a:p>
          <a:p>
            <a:pPr marL="514350" indent="-514350">
              <a:buFont typeface="+mj-lt"/>
              <a:buAutoNum type="arabicPeriod"/>
            </a:pPr>
            <a:r>
              <a:rPr lang="en-US" sz="2600" dirty="0" smtClean="0"/>
              <a:t>Mortality Profile</a:t>
            </a:r>
          </a:p>
          <a:p>
            <a:pPr marL="514350" indent="-514350">
              <a:buFont typeface="+mj-lt"/>
              <a:buAutoNum type="arabicPeriod"/>
            </a:pPr>
            <a:r>
              <a:rPr lang="en-US" sz="2600" dirty="0" smtClean="0"/>
              <a:t>Maternal and Infant Health Profile</a:t>
            </a:r>
          </a:p>
          <a:p>
            <a:pPr marL="514350" indent="-514350">
              <a:buFont typeface="+mj-lt"/>
              <a:buAutoNum type="arabicPeriod"/>
            </a:pPr>
            <a:r>
              <a:rPr lang="en-US" sz="2600" dirty="0" smtClean="0"/>
              <a:t>Preventable Hospitalization Profile</a:t>
            </a:r>
          </a:p>
          <a:p>
            <a:pPr marL="514350" indent="-514350">
              <a:buFont typeface="+mj-lt"/>
              <a:buAutoNum type="arabicPeriod"/>
            </a:pPr>
            <a:r>
              <a:rPr lang="en-US" sz="2600" dirty="0" smtClean="0"/>
              <a:t>Behavioral Health Hospital Discharge Profile</a:t>
            </a:r>
          </a:p>
          <a:p>
            <a:pPr marL="514350" indent="-514350">
              <a:buFont typeface="+mj-lt"/>
              <a:buAutoNum type="arabicPeriod"/>
            </a:pPr>
            <a:r>
              <a:rPr lang="en-US" sz="2600" dirty="0" smtClean="0"/>
              <a:t>Adult Health Risk Facto Profile</a:t>
            </a:r>
          </a:p>
          <a:p>
            <a:pPr marL="514350" indent="-514350">
              <a:buFont typeface="+mj-lt"/>
              <a:buAutoNum type="arabicPeriod"/>
            </a:pPr>
            <a:r>
              <a:rPr lang="en-US" sz="2600" dirty="0" smtClean="0"/>
              <a:t>Child Health Risk Factor Profile</a:t>
            </a:r>
          </a:p>
          <a:p>
            <a:pPr marL="514350" indent="-514350">
              <a:buFont typeface="+mj-lt"/>
              <a:buAutoNum type="arabicPeriod"/>
            </a:pPr>
            <a:r>
              <a:rPr lang="en-US" sz="2600" dirty="0" smtClean="0"/>
              <a:t>Uninsured Profile</a:t>
            </a:r>
          </a:p>
          <a:p>
            <a:pPr marL="514350" indent="-514350">
              <a:buFont typeface="+mj-lt"/>
              <a:buAutoNum type="arabicPeriod"/>
            </a:pPr>
            <a:r>
              <a:rPr lang="en-US" sz="2600" dirty="0" smtClean="0"/>
              <a:t>Medically Underserved Profile</a:t>
            </a:r>
            <a:endParaRPr lang="en-US" sz="2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TotalTime>
  <Words>1342</Words>
  <Application>Microsoft Office PowerPoint</Application>
  <PresentationFormat>On-screen Show (4:3)</PresentationFormat>
  <Paragraphs>172</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Eastern Shore Community Needs Assessment</vt:lpstr>
      <vt:lpstr>Four New IRS Requirements for Charitable 501(c)(3) Hospitals With The Affordable Care Act (ACA)</vt:lpstr>
      <vt:lpstr>CHNA Benefits</vt:lpstr>
      <vt:lpstr>Who and How…</vt:lpstr>
      <vt:lpstr>Community Insight Profile</vt:lpstr>
      <vt:lpstr>Organizational Affiliations of  Survey Respondents</vt:lpstr>
      <vt:lpstr>Important Community Health Concerns Identified by Survey Respondents</vt:lpstr>
      <vt:lpstr>Important Community Service Gaps Identified by Survey Respondents</vt:lpstr>
      <vt:lpstr>Community Indicator Profile</vt:lpstr>
      <vt:lpstr>Highlights of Indicator Review</vt:lpstr>
      <vt:lpstr>Highlights of Indicator Review (cont.)</vt:lpstr>
      <vt:lpstr>Highlights of Indicator Review (cont.)</vt:lpstr>
      <vt:lpstr>Highlights of Indicator Review (cont.)</vt:lpstr>
      <vt:lpstr>Highlights of Indicator Review (cont.)</vt:lpstr>
      <vt:lpstr>2013 Eastern Shore CHNA  Identified Priorities &amp; Action Plans</vt:lpstr>
      <vt:lpstr>2013 Eastern Shore CHNA  Identified Priorities &amp; Action Plans </vt:lpstr>
    </vt:vector>
  </TitlesOfParts>
  <Company>Riverside Health System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Eastern Shore Community Needs Assessment</dc:title>
  <dc:creator>schmidtc</dc:creator>
  <cp:lastModifiedBy>Schmidt, Carrie</cp:lastModifiedBy>
  <cp:revision>45</cp:revision>
  <dcterms:created xsi:type="dcterms:W3CDTF">2012-12-20T18:28:36Z</dcterms:created>
  <dcterms:modified xsi:type="dcterms:W3CDTF">2017-02-17T22:07:00Z</dcterms:modified>
</cp:coreProperties>
</file>